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334" r:id="rId2"/>
    <p:sldId id="312" r:id="rId3"/>
    <p:sldId id="338" r:id="rId4"/>
    <p:sldId id="339" r:id="rId5"/>
    <p:sldId id="310" r:id="rId6"/>
    <p:sldId id="342" r:id="rId7"/>
    <p:sldId id="343" r:id="rId8"/>
    <p:sldId id="341" r:id="rId9"/>
    <p:sldId id="337" r:id="rId10"/>
    <p:sldId id="313" r:id="rId11"/>
    <p:sldId id="315" r:id="rId12"/>
    <p:sldId id="318" r:id="rId13"/>
    <p:sldId id="317" r:id="rId14"/>
    <p:sldId id="319" r:id="rId15"/>
    <p:sldId id="325" r:id="rId16"/>
    <p:sldId id="320" r:id="rId17"/>
    <p:sldId id="336" r:id="rId18"/>
    <p:sldId id="321" r:id="rId19"/>
    <p:sldId id="324" r:id="rId20"/>
    <p:sldId id="322" r:id="rId21"/>
    <p:sldId id="323" r:id="rId22"/>
    <p:sldId id="326" r:id="rId23"/>
    <p:sldId id="327" r:id="rId24"/>
    <p:sldId id="328" r:id="rId25"/>
    <p:sldId id="330" r:id="rId26"/>
    <p:sldId id="34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44" autoAdjust="0"/>
    <p:restoredTop sz="94660"/>
  </p:normalViewPr>
  <p:slideViewPr>
    <p:cSldViewPr>
      <p:cViewPr varScale="1">
        <p:scale>
          <a:sx n="87" d="100"/>
          <a:sy n="87" d="100"/>
        </p:scale>
        <p:origin x="912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1/13/2023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1/13/2023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/>
        </p:nvSpPr>
        <p:spPr bwMode="invGray"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E3223-6328-4488-8A5F-952E87A12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12" t="80198" b="-1"/>
          <a:stretch/>
        </p:blipFill>
        <p:spPr bwMode="ltGray">
          <a:xfrm>
            <a:off x="9852228" y="5499893"/>
            <a:ext cx="2339772" cy="135810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6074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298" y="257129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40420-5D32-4B9D-AAC5-EA821D594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70" r="70475" b="-1"/>
          <a:stretch/>
        </p:blipFill>
        <p:spPr bwMode="ltGray">
          <a:xfrm>
            <a:off x="1" y="4064704"/>
            <a:ext cx="2699772" cy="2793299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1484F3-3D7B-466C-B621-2369AAE0D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8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2F89E8-AEA0-41B7-97D7-227B19E804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6" y="2279553"/>
            <a:ext cx="52200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lang="en-AU" dirty="0"/>
            </a:lvl5pPr>
            <a:lvl6pPr>
              <a:defRPr b="0"/>
            </a:lvl6pPr>
          </a:lstStyle>
          <a:p>
            <a:pPr lvl="5"/>
            <a:r>
              <a:rPr lang="en-US" dirty="0"/>
              <a:t>[Graph title]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3F161-17EB-4DA5-BE00-069D1277B92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5326" y="2696388"/>
            <a:ext cx="5220000" cy="36123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324DF9C-3E8A-469C-8FC9-4938DAA322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9511" y="2279553"/>
            <a:ext cx="52200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lang="en-AU" dirty="0"/>
            </a:lvl5pPr>
            <a:lvl6pPr>
              <a:defRPr b="0"/>
            </a:lvl6pPr>
          </a:lstStyle>
          <a:p>
            <a:pPr lvl="5"/>
            <a:r>
              <a:rPr lang="en-US" dirty="0"/>
              <a:t>[Graph title]</a:t>
            </a:r>
            <a:endParaRPr lang="en-AU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027F0FB-D735-4865-B5EA-A50B34F47CA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79511" y="2696388"/>
            <a:ext cx="5220000" cy="36123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AE7F11A-C7DA-440F-83D7-3571E1FAF1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7" y="1699200"/>
            <a:ext cx="10772776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7ABDCDB-C6CD-4C8C-A5E2-31920BCF53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7154F-DE85-4B92-BE63-FC9C5B0FC149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08FAE1-741A-4147-AD4A-766CC098B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701168E-769B-45DB-AFDD-B10DB12B4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B90A4-353C-48E3-A991-1B0A2B9809C7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1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700212"/>
            <a:ext cx="10801350" cy="2160000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95325" y="4149320"/>
            <a:ext cx="10801350" cy="2160000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4204264-ED99-42CA-9AA0-998A63609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F99E85-067E-4D25-84D4-D21BC7C23B71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C68E48-49B8-418B-BA86-C6FED800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21DDE5F-D7FC-442F-B28B-E2BE20514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104F0F0-FDFF-43C7-9188-2DB30D5D1563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1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FF82D3-6289-409B-A057-3D813BA14F7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5325" y="1700213"/>
            <a:ext cx="3384342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F6BB689-6536-431A-8821-1D05F11A49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06607" y="1700213"/>
            <a:ext cx="3384000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E3EE136-4551-4345-9B3F-12045A92B8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12597" y="1700213"/>
            <a:ext cx="3384000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0070F8D-A181-4941-8E6E-89B3B6A120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13AAF-B990-435A-8393-8A687098057E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E32DE4-D188-4655-B345-81AD0F7B8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B9DCCA-7638-41AF-BB97-E7C1ADB94B43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506DFC-3F02-4673-B3B1-41D5834D75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F26CCD0-EFB3-4E19-A77F-85F3E0F3366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2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049" y="1700213"/>
            <a:ext cx="7089626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95325" y="1698659"/>
            <a:ext cx="3384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819475F-5544-4974-AE9E-4B8F82C06A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7ADCB3-94A1-487D-85FB-8FFC9CDD03AB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8469F-EA11-46C7-AAEC-1DCCFFCD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CD0CC0B-EDBE-4119-B030-67B59342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DE031C-D81B-4218-94A1-8E617EC68AED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9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6" y="1700213"/>
            <a:ext cx="7092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8112676" y="1700213"/>
            <a:ext cx="3384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9C00F56-0B94-47B9-B665-E10A225FC2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415799-71FD-449D-8349-3495B06EE871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739D336-33BA-494B-81D0-9D8B47FD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EF3A4-7665-47FA-8B69-9A4F31C18B06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7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624880"/>
            <a:ext cx="12191999" cy="6233119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/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683528B-5613-4179-BFD8-DFE24675A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5D19A3-55E4-4A3E-B43F-B4D3EFBE1E1E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B58DF6-309B-4BE3-BBE4-1BA28FFD9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7D515-B4C3-44B8-9BAA-EEF692FA5A57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42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1700213"/>
            <a:ext cx="10801349" cy="424910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683528B-5613-4179-BFD8-DFE24675A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FA6F18-A6B9-4002-9AF5-5A621B0ECEA9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667976-37E5-419D-871B-FF7F3279A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BC86CC-8E6A-4F6A-BC10-D9D4BF0CE880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9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8" y="630979"/>
            <a:ext cx="7784951" cy="6234196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8916" h="5593381">
                <a:moveTo>
                  <a:pt x="454" y="629"/>
                </a:moveTo>
                <a:lnTo>
                  <a:pt x="5198916" y="0"/>
                </a:lnTo>
                <a:lnTo>
                  <a:pt x="5198916" y="5587822"/>
                </a:lnTo>
                <a:lnTo>
                  <a:pt x="1718207" y="5593381"/>
                </a:lnTo>
                <a:cubicBezTo>
                  <a:pt x="689093" y="5283249"/>
                  <a:pt x="-8821" y="3998617"/>
                  <a:pt x="1791" y="3144946"/>
                </a:cubicBezTo>
                <a:cubicBezTo>
                  <a:pt x="3783" y="1941683"/>
                  <a:pt x="-1538" y="1203892"/>
                  <a:pt x="454" y="62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F1548D-4CF2-410E-9EAF-5FFD92B8BD25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FFD650-D01F-491D-B510-1C0C7A868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DFCBBC-8906-4BED-9DB4-F37D4356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FC9ED7-6517-494A-9E4C-6DF78B8356C4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9776" y="619522"/>
            <a:ext cx="6096132" cy="62383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1095" h="5597085">
                <a:moveTo>
                  <a:pt x="454" y="4333"/>
                </a:moveTo>
                <a:lnTo>
                  <a:pt x="4070582" y="0"/>
                </a:lnTo>
                <a:cubicBezTo>
                  <a:pt x="4072539" y="1865237"/>
                  <a:pt x="4068136" y="3729906"/>
                  <a:pt x="4070093" y="5595143"/>
                </a:cubicBezTo>
                <a:lnTo>
                  <a:pt x="1718207" y="5597085"/>
                </a:lnTo>
                <a:cubicBezTo>
                  <a:pt x="689093" y="5286953"/>
                  <a:pt x="-8821" y="4002321"/>
                  <a:pt x="1791" y="3148650"/>
                </a:cubicBezTo>
                <a:cubicBezTo>
                  <a:pt x="3783" y="1945387"/>
                  <a:pt x="-1538" y="1207596"/>
                  <a:pt x="454" y="433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9388E-DE68-4319-9112-7BA5E2C40E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5208588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Aft>
                <a:spcPts val="600"/>
              </a:spcAft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D1E0F1-AFFA-42EB-BA75-DA2D4500467E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E6FC7D-C34E-46C7-8941-E28D2138A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80EDC1B-18C6-4124-ACB9-D441CF15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208587" cy="4680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916337-F2DC-4078-961D-7B3BDA5209EB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9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27980" y="619866"/>
            <a:ext cx="4065161" cy="6239970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0093"/>
              <a:gd name="connsiteY0" fmla="*/ 0 h 5592752"/>
              <a:gd name="connsiteX1" fmla="*/ 2714232 w 4070093"/>
              <a:gd name="connsiteY1" fmla="*/ 3644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2714242"/>
              <a:gd name="connsiteY0" fmla="*/ 0 h 5592752"/>
              <a:gd name="connsiteX1" fmla="*/ 2714232 w 2714242"/>
              <a:gd name="connsiteY1" fmla="*/ 3644 h 5592752"/>
              <a:gd name="connsiteX2" fmla="*/ 2455391 w 2714242"/>
              <a:gd name="connsiteY2" fmla="*/ 5590810 h 5592752"/>
              <a:gd name="connsiteX3" fmla="*/ 1718207 w 2714242"/>
              <a:gd name="connsiteY3" fmla="*/ 5592752 h 5592752"/>
              <a:gd name="connsiteX4" fmla="*/ 1791 w 2714242"/>
              <a:gd name="connsiteY4" fmla="*/ 3144317 h 5592752"/>
              <a:gd name="connsiteX5" fmla="*/ 454 w 2714242"/>
              <a:gd name="connsiteY5" fmla="*/ 0 h 5592752"/>
              <a:gd name="connsiteX0" fmla="*/ 454 w 2714778"/>
              <a:gd name="connsiteY0" fmla="*/ 0 h 5596508"/>
              <a:gd name="connsiteX1" fmla="*/ 2714232 w 2714778"/>
              <a:gd name="connsiteY1" fmla="*/ 3644 h 5596508"/>
              <a:gd name="connsiteX2" fmla="*/ 2714070 w 2714778"/>
              <a:gd name="connsiteY2" fmla="*/ 5596508 h 5596508"/>
              <a:gd name="connsiteX3" fmla="*/ 1718207 w 2714778"/>
              <a:gd name="connsiteY3" fmla="*/ 5592752 h 5596508"/>
              <a:gd name="connsiteX4" fmla="*/ 1791 w 2714778"/>
              <a:gd name="connsiteY4" fmla="*/ 3144317 h 5596508"/>
              <a:gd name="connsiteX5" fmla="*/ 454 w 2714778"/>
              <a:gd name="connsiteY5" fmla="*/ 0 h 5596508"/>
              <a:gd name="connsiteX0" fmla="*/ 454 w 2714070"/>
              <a:gd name="connsiteY0" fmla="*/ 0 h 5596508"/>
              <a:gd name="connsiteX1" fmla="*/ 2709992 w 2714070"/>
              <a:gd name="connsiteY1" fmla="*/ 3644 h 5596508"/>
              <a:gd name="connsiteX2" fmla="*/ 2714070 w 2714070"/>
              <a:gd name="connsiteY2" fmla="*/ 5596508 h 5596508"/>
              <a:gd name="connsiteX3" fmla="*/ 1718207 w 2714070"/>
              <a:gd name="connsiteY3" fmla="*/ 5592752 h 5596508"/>
              <a:gd name="connsiteX4" fmla="*/ 1791 w 2714070"/>
              <a:gd name="connsiteY4" fmla="*/ 3144317 h 5596508"/>
              <a:gd name="connsiteX5" fmla="*/ 454 w 2714070"/>
              <a:gd name="connsiteY5" fmla="*/ 0 h 5596508"/>
              <a:gd name="connsiteX0" fmla="*/ 454 w 2714779"/>
              <a:gd name="connsiteY0" fmla="*/ 2054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2054 h 5598562"/>
              <a:gd name="connsiteX0" fmla="*/ 454 w 2714779"/>
              <a:gd name="connsiteY0" fmla="*/ 7751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7751 h 559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4779" h="5598562">
                <a:moveTo>
                  <a:pt x="454" y="7751"/>
                </a:moveTo>
                <a:lnTo>
                  <a:pt x="2714233" y="0"/>
                </a:lnTo>
                <a:cubicBezTo>
                  <a:pt x="2716190" y="1865237"/>
                  <a:pt x="2712113" y="3733325"/>
                  <a:pt x="2714070" y="5598562"/>
                </a:cubicBezTo>
                <a:lnTo>
                  <a:pt x="1718207" y="5594806"/>
                </a:lnTo>
                <a:cubicBezTo>
                  <a:pt x="689093" y="5284674"/>
                  <a:pt x="-8821" y="4000042"/>
                  <a:pt x="1791" y="3146371"/>
                </a:cubicBezTo>
                <a:cubicBezTo>
                  <a:pt x="3783" y="1943108"/>
                  <a:pt x="-1538" y="1211014"/>
                  <a:pt x="454" y="775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9388E-DE68-4319-9112-7BA5E2C40E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7089890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spcAft>
                <a:spcPts val="600"/>
              </a:spcAft>
              <a:defRPr lang="en-US" dirty="0" smtClean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E2A31D-86B6-46B8-BB44-FE4A0151AFEC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DB1757-F26E-4E87-887C-D21CB8F0D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322A0C3-D06A-4B53-BF2D-7247BE3F1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7089890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0D441B-BAF3-4DDF-A5CD-A8E786E8FAAC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5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4299D2-DE60-4B62-A10B-375899206764}"/>
              </a:ext>
            </a:extLst>
          </p:cNvPr>
          <p:cNvSpPr/>
          <p:nvPr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95325" y="114340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5298" y="255395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8" name="Right Triangle 3">
            <a:extLst>
              <a:ext uri="{FF2B5EF4-FFF2-40B4-BE49-F238E27FC236}">
                <a16:creationId xmlns:a16="http://schemas.microsoft.com/office/drawing/2014/main" id="{E49831C3-1265-4B26-84DA-16A7EC28AF57}"/>
              </a:ext>
            </a:extLst>
          </p:cNvPr>
          <p:cNvSpPr/>
          <p:nvPr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Graphic 1">
            <a:extLst>
              <a:ext uri="{FF2B5EF4-FFF2-40B4-BE49-F238E27FC236}">
                <a16:creationId xmlns:a16="http://schemas.microsoft.com/office/drawing/2014/main" id="{570549AC-72A0-49C7-B98A-4959B5690850}"/>
              </a:ext>
            </a:extLst>
          </p:cNvPr>
          <p:cNvSpPr/>
          <p:nvPr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DF6610-A984-4E2A-B1B8-C6D02948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0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9550" y="-3115"/>
            <a:ext cx="7782449" cy="6868289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586635 h 6179387"/>
              <a:gd name="connsiteX1" fmla="*/ 5198916 w 5198916"/>
              <a:gd name="connsiteY1" fmla="*/ 0 h 6179387"/>
              <a:gd name="connsiteX2" fmla="*/ 5198916 w 5198916"/>
              <a:gd name="connsiteY2" fmla="*/ 6173828 h 6179387"/>
              <a:gd name="connsiteX3" fmla="*/ 1718207 w 5198916"/>
              <a:gd name="connsiteY3" fmla="*/ 6179387 h 6179387"/>
              <a:gd name="connsiteX4" fmla="*/ 1791 w 5198916"/>
              <a:gd name="connsiteY4" fmla="*/ 3730952 h 6179387"/>
              <a:gd name="connsiteX5" fmla="*/ 454 w 5198916"/>
              <a:gd name="connsiteY5" fmla="*/ 586635 h 6179387"/>
              <a:gd name="connsiteX0" fmla="*/ 8476 w 5197245"/>
              <a:gd name="connsiteY0" fmla="*/ 39696 h 6179387"/>
              <a:gd name="connsiteX1" fmla="*/ 5197245 w 5197245"/>
              <a:gd name="connsiteY1" fmla="*/ 0 h 6179387"/>
              <a:gd name="connsiteX2" fmla="*/ 5197245 w 5197245"/>
              <a:gd name="connsiteY2" fmla="*/ 6173828 h 6179387"/>
              <a:gd name="connsiteX3" fmla="*/ 1716536 w 5197245"/>
              <a:gd name="connsiteY3" fmla="*/ 6179387 h 6179387"/>
              <a:gd name="connsiteX4" fmla="*/ 120 w 5197245"/>
              <a:gd name="connsiteY4" fmla="*/ 3730952 h 6179387"/>
              <a:gd name="connsiteX5" fmla="*/ 8476 w 5197245"/>
              <a:gd name="connsiteY5" fmla="*/ 39696 h 6179387"/>
              <a:gd name="connsiteX0" fmla="*/ 8476 w 5197245"/>
              <a:gd name="connsiteY0" fmla="*/ 0 h 6139691"/>
              <a:gd name="connsiteX1" fmla="*/ 5146357 w 5197245"/>
              <a:gd name="connsiteY1" fmla="*/ 191044 h 6139691"/>
              <a:gd name="connsiteX2" fmla="*/ 5197245 w 5197245"/>
              <a:gd name="connsiteY2" fmla="*/ 6134132 h 6139691"/>
              <a:gd name="connsiteX3" fmla="*/ 1716536 w 5197245"/>
              <a:gd name="connsiteY3" fmla="*/ 6139691 h 6139691"/>
              <a:gd name="connsiteX4" fmla="*/ 120 w 5197245"/>
              <a:gd name="connsiteY4" fmla="*/ 3691256 h 6139691"/>
              <a:gd name="connsiteX5" fmla="*/ 8476 w 5197245"/>
              <a:gd name="connsiteY5" fmla="*/ 0 h 6139691"/>
              <a:gd name="connsiteX0" fmla="*/ 8476 w 5197245"/>
              <a:gd name="connsiteY0" fmla="*/ 22604 h 6162295"/>
              <a:gd name="connsiteX1" fmla="*/ 5197245 w 5197245"/>
              <a:gd name="connsiteY1" fmla="*/ 0 h 6162295"/>
              <a:gd name="connsiteX2" fmla="*/ 5197245 w 5197245"/>
              <a:gd name="connsiteY2" fmla="*/ 6156736 h 6162295"/>
              <a:gd name="connsiteX3" fmla="*/ 1716536 w 5197245"/>
              <a:gd name="connsiteY3" fmla="*/ 6162295 h 6162295"/>
              <a:gd name="connsiteX4" fmla="*/ 120 w 5197245"/>
              <a:gd name="connsiteY4" fmla="*/ 3713860 h 6162295"/>
              <a:gd name="connsiteX5" fmla="*/ 8476 w 5197245"/>
              <a:gd name="connsiteY5" fmla="*/ 22604 h 6162295"/>
              <a:gd name="connsiteX0" fmla="*/ 2115 w 5197245"/>
              <a:gd name="connsiteY0" fmla="*/ 5512 h 6162295"/>
              <a:gd name="connsiteX1" fmla="*/ 5197245 w 5197245"/>
              <a:gd name="connsiteY1" fmla="*/ 0 h 6162295"/>
              <a:gd name="connsiteX2" fmla="*/ 5197245 w 5197245"/>
              <a:gd name="connsiteY2" fmla="*/ 6156736 h 6162295"/>
              <a:gd name="connsiteX3" fmla="*/ 1716536 w 5197245"/>
              <a:gd name="connsiteY3" fmla="*/ 6162295 h 6162295"/>
              <a:gd name="connsiteX4" fmla="*/ 120 w 5197245"/>
              <a:gd name="connsiteY4" fmla="*/ 3713860 h 6162295"/>
              <a:gd name="connsiteX5" fmla="*/ 2115 w 5197245"/>
              <a:gd name="connsiteY5" fmla="*/ 5512 h 616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7245" h="6162295">
                <a:moveTo>
                  <a:pt x="2115" y="5512"/>
                </a:moveTo>
                <a:lnTo>
                  <a:pt x="5197245" y="0"/>
                </a:lnTo>
                <a:lnTo>
                  <a:pt x="5197245" y="6156736"/>
                </a:lnTo>
                <a:lnTo>
                  <a:pt x="1716536" y="6162295"/>
                </a:lnTo>
                <a:cubicBezTo>
                  <a:pt x="687422" y="5852163"/>
                  <a:pt x="-10492" y="4567531"/>
                  <a:pt x="120" y="3713860"/>
                </a:cubicBezTo>
                <a:cubicBezTo>
                  <a:pt x="2112" y="2510597"/>
                  <a:pt x="123" y="1208775"/>
                  <a:pt x="2115" y="5512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D0FAE-3953-4EE5-ADCD-BB5BCA72CF7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95325" y="151136"/>
            <a:ext cx="2376000" cy="241200"/>
          </a:xfrm>
          <a:prstGeom prst="rect">
            <a:avLst/>
          </a:prstGeom>
        </p:spPr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5073E-2992-405B-AB05-A3E6ADD2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042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02278" y="-2778"/>
            <a:ext cx="6093632" cy="68606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454 w 4070093"/>
              <a:gd name="connsiteY0" fmla="*/ 562667 h 6155419"/>
              <a:gd name="connsiteX1" fmla="*/ 4062101 w 4070093"/>
              <a:gd name="connsiteY1" fmla="*/ 0 h 6155419"/>
              <a:gd name="connsiteX2" fmla="*/ 4070093 w 4070093"/>
              <a:gd name="connsiteY2" fmla="*/ 6153477 h 6155419"/>
              <a:gd name="connsiteX3" fmla="*/ 1718207 w 4070093"/>
              <a:gd name="connsiteY3" fmla="*/ 6155419 h 6155419"/>
              <a:gd name="connsiteX4" fmla="*/ 1791 w 4070093"/>
              <a:gd name="connsiteY4" fmla="*/ 3706984 h 6155419"/>
              <a:gd name="connsiteX5" fmla="*/ 454 w 4070093"/>
              <a:gd name="connsiteY5" fmla="*/ 562667 h 6155419"/>
              <a:gd name="connsiteX0" fmla="*/ 7264 w 4068422"/>
              <a:gd name="connsiteY0" fmla="*/ 15728 h 6155419"/>
              <a:gd name="connsiteX1" fmla="*/ 4060430 w 4068422"/>
              <a:gd name="connsiteY1" fmla="*/ 0 h 6155419"/>
              <a:gd name="connsiteX2" fmla="*/ 4068422 w 4068422"/>
              <a:gd name="connsiteY2" fmla="*/ 6153477 h 6155419"/>
              <a:gd name="connsiteX3" fmla="*/ 1716536 w 4068422"/>
              <a:gd name="connsiteY3" fmla="*/ 6155419 h 6155419"/>
              <a:gd name="connsiteX4" fmla="*/ 120 w 4068422"/>
              <a:gd name="connsiteY4" fmla="*/ 3706984 h 6155419"/>
              <a:gd name="connsiteX5" fmla="*/ 7264 w 4068422"/>
              <a:gd name="connsiteY5" fmla="*/ 15728 h 6155419"/>
              <a:gd name="connsiteX0" fmla="*/ 7264 w 4069425"/>
              <a:gd name="connsiteY0" fmla="*/ 15728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7264 w 4069425"/>
              <a:gd name="connsiteY5" fmla="*/ 15728 h 6155419"/>
              <a:gd name="connsiteX0" fmla="*/ 3023 w 4069425"/>
              <a:gd name="connsiteY0" fmla="*/ 4334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3023 w 4069425"/>
              <a:gd name="connsiteY5" fmla="*/ 4334 h 615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9425" h="6155419">
                <a:moveTo>
                  <a:pt x="3023" y="4334"/>
                </a:moveTo>
                <a:lnTo>
                  <a:pt x="4068912" y="0"/>
                </a:lnTo>
                <a:cubicBezTo>
                  <a:pt x="4070869" y="1865237"/>
                  <a:pt x="4066465" y="4288240"/>
                  <a:pt x="4068422" y="6153477"/>
                </a:cubicBezTo>
                <a:lnTo>
                  <a:pt x="1716536" y="6155419"/>
                </a:lnTo>
                <a:cubicBezTo>
                  <a:pt x="687422" y="5845287"/>
                  <a:pt x="-10492" y="4560655"/>
                  <a:pt x="120" y="3706984"/>
                </a:cubicBezTo>
                <a:cubicBezTo>
                  <a:pt x="2112" y="2503721"/>
                  <a:pt x="1031" y="1207597"/>
                  <a:pt x="3023" y="433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4E8D8-7819-4122-838F-7CED981EC3B0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95325" y="151136"/>
            <a:ext cx="2376000" cy="241200"/>
          </a:xfrm>
          <a:prstGeom prst="rect">
            <a:avLst/>
          </a:prstGeom>
        </p:spPr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06BD81E-48A0-488B-B875-7D993A64C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1700213"/>
            <a:ext cx="5208587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7296C6-F9EC-4B3A-9119-76D6C670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208586" cy="4680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879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B4FA68DC-FEFE-4790-B4A5-75AF5CDBE1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0" y="0"/>
            <a:ext cx="10704513" cy="6869113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AU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851" y="-8784"/>
            <a:ext cx="4083149" cy="6868620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0093"/>
              <a:gd name="connsiteY0" fmla="*/ 0 h 5592752"/>
              <a:gd name="connsiteX1" fmla="*/ 2714232 w 4070093"/>
              <a:gd name="connsiteY1" fmla="*/ 3644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2714242"/>
              <a:gd name="connsiteY0" fmla="*/ 0 h 5592752"/>
              <a:gd name="connsiteX1" fmla="*/ 2714232 w 2714242"/>
              <a:gd name="connsiteY1" fmla="*/ 3644 h 5592752"/>
              <a:gd name="connsiteX2" fmla="*/ 2455391 w 2714242"/>
              <a:gd name="connsiteY2" fmla="*/ 5590810 h 5592752"/>
              <a:gd name="connsiteX3" fmla="*/ 1718207 w 2714242"/>
              <a:gd name="connsiteY3" fmla="*/ 5592752 h 5592752"/>
              <a:gd name="connsiteX4" fmla="*/ 1791 w 2714242"/>
              <a:gd name="connsiteY4" fmla="*/ 3144317 h 5592752"/>
              <a:gd name="connsiteX5" fmla="*/ 454 w 2714242"/>
              <a:gd name="connsiteY5" fmla="*/ 0 h 5592752"/>
              <a:gd name="connsiteX0" fmla="*/ 454 w 2714778"/>
              <a:gd name="connsiteY0" fmla="*/ 0 h 5596508"/>
              <a:gd name="connsiteX1" fmla="*/ 2714232 w 2714778"/>
              <a:gd name="connsiteY1" fmla="*/ 3644 h 5596508"/>
              <a:gd name="connsiteX2" fmla="*/ 2714070 w 2714778"/>
              <a:gd name="connsiteY2" fmla="*/ 5596508 h 5596508"/>
              <a:gd name="connsiteX3" fmla="*/ 1718207 w 2714778"/>
              <a:gd name="connsiteY3" fmla="*/ 5592752 h 5596508"/>
              <a:gd name="connsiteX4" fmla="*/ 1791 w 2714778"/>
              <a:gd name="connsiteY4" fmla="*/ 3144317 h 5596508"/>
              <a:gd name="connsiteX5" fmla="*/ 454 w 2714778"/>
              <a:gd name="connsiteY5" fmla="*/ 0 h 5596508"/>
              <a:gd name="connsiteX0" fmla="*/ 454 w 2714070"/>
              <a:gd name="connsiteY0" fmla="*/ 0 h 5596508"/>
              <a:gd name="connsiteX1" fmla="*/ 2709992 w 2714070"/>
              <a:gd name="connsiteY1" fmla="*/ 3644 h 5596508"/>
              <a:gd name="connsiteX2" fmla="*/ 2714070 w 2714070"/>
              <a:gd name="connsiteY2" fmla="*/ 5596508 h 5596508"/>
              <a:gd name="connsiteX3" fmla="*/ 1718207 w 2714070"/>
              <a:gd name="connsiteY3" fmla="*/ 5592752 h 5596508"/>
              <a:gd name="connsiteX4" fmla="*/ 1791 w 2714070"/>
              <a:gd name="connsiteY4" fmla="*/ 3144317 h 5596508"/>
              <a:gd name="connsiteX5" fmla="*/ 454 w 2714070"/>
              <a:gd name="connsiteY5" fmla="*/ 0 h 5596508"/>
              <a:gd name="connsiteX0" fmla="*/ 454 w 2714779"/>
              <a:gd name="connsiteY0" fmla="*/ 2054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2054 h 5598562"/>
              <a:gd name="connsiteX0" fmla="*/ 454 w 2714779"/>
              <a:gd name="connsiteY0" fmla="*/ 7751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7751 h 5598562"/>
              <a:gd name="connsiteX0" fmla="*/ 454 w 2714070"/>
              <a:gd name="connsiteY0" fmla="*/ 571782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571782 h 6162593"/>
              <a:gd name="connsiteX0" fmla="*/ 454 w 2714070"/>
              <a:gd name="connsiteY0" fmla="*/ 7751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7751 h 6162593"/>
              <a:gd name="connsiteX0" fmla="*/ 454 w 2720839"/>
              <a:gd name="connsiteY0" fmla="*/ 7751 h 6162593"/>
              <a:gd name="connsiteX1" fmla="*/ 2720594 w 2720839"/>
              <a:gd name="connsiteY1" fmla="*/ 0 h 6162593"/>
              <a:gd name="connsiteX2" fmla="*/ 2714070 w 2720839"/>
              <a:gd name="connsiteY2" fmla="*/ 6162593 h 6162593"/>
              <a:gd name="connsiteX3" fmla="*/ 1718207 w 2720839"/>
              <a:gd name="connsiteY3" fmla="*/ 6158837 h 6162593"/>
              <a:gd name="connsiteX4" fmla="*/ 1791 w 2720839"/>
              <a:gd name="connsiteY4" fmla="*/ 3710402 h 6162593"/>
              <a:gd name="connsiteX5" fmla="*/ 454 w 2720839"/>
              <a:gd name="connsiteY5" fmla="*/ 7751 h 6162593"/>
              <a:gd name="connsiteX0" fmla="*/ 454 w 2726792"/>
              <a:gd name="connsiteY0" fmla="*/ 7751 h 6162593"/>
              <a:gd name="connsiteX1" fmla="*/ 2720594 w 2726792"/>
              <a:gd name="connsiteY1" fmla="*/ 0 h 6162593"/>
              <a:gd name="connsiteX2" fmla="*/ 2726792 w 2726792"/>
              <a:gd name="connsiteY2" fmla="*/ 6162593 h 6162593"/>
              <a:gd name="connsiteX3" fmla="*/ 1718207 w 2726792"/>
              <a:gd name="connsiteY3" fmla="*/ 6158837 h 6162593"/>
              <a:gd name="connsiteX4" fmla="*/ 1791 w 2726792"/>
              <a:gd name="connsiteY4" fmla="*/ 3710402 h 6162593"/>
              <a:gd name="connsiteX5" fmla="*/ 454 w 2726792"/>
              <a:gd name="connsiteY5" fmla="*/ 7751 h 616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6792" h="6162593">
                <a:moveTo>
                  <a:pt x="454" y="7751"/>
                </a:moveTo>
                <a:lnTo>
                  <a:pt x="2720594" y="0"/>
                </a:lnTo>
                <a:cubicBezTo>
                  <a:pt x="2722551" y="1865237"/>
                  <a:pt x="2724835" y="4297356"/>
                  <a:pt x="2726792" y="6162593"/>
                </a:cubicBezTo>
                <a:lnTo>
                  <a:pt x="1718207" y="6158837"/>
                </a:lnTo>
                <a:cubicBezTo>
                  <a:pt x="689093" y="5848705"/>
                  <a:pt x="-8821" y="4564073"/>
                  <a:pt x="1791" y="3710402"/>
                </a:cubicBezTo>
                <a:cubicBezTo>
                  <a:pt x="3783" y="2507139"/>
                  <a:pt x="-1538" y="1211014"/>
                  <a:pt x="454" y="775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68C9D50-7928-4CA0-BFA2-1AB0032BF1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695325" y="1700213"/>
            <a:ext cx="7089891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87536-1667-4319-A130-CF6578DB2C85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95326" y="1052736"/>
            <a:ext cx="7096124" cy="469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AD53B17-CFA2-4153-BA9B-6F2B6C1F6005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>
          <a:xfrm>
            <a:off x="695325" y="151136"/>
            <a:ext cx="2376000" cy="241200"/>
          </a:xfrm>
          <a:prstGeom prst="rect">
            <a:avLst/>
          </a:prstGeom>
        </p:spPr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630978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A8ABAA8-126B-459D-B960-B85E22F49D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85752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04000" y="630978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04000" y="3485752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D8A62-4A58-4C23-B0E5-AEF193611E4D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EB74D7-CB6B-47FE-A2A8-7AE5F1DED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061BA70-9BEA-4AF5-8B24-03EBB3F2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CA8BB8-1B5E-4246-8A55-FAB9C1E84DFA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26" y="3447000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9626" y="3447000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2676" y="3446253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9626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12676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1E423-DB93-432A-8BB7-4B2613DBF942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590DBB-90A7-43BF-BDD1-CF1C6212F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C1DC6-F03F-4189-B5B9-2FF38EB9C0E6}"/>
              </a:ext>
            </a:extLst>
          </p:cNvPr>
          <p:cNvSpPr>
            <a:spLocks noGrp="1"/>
          </p:cNvSpPr>
          <p:nvPr>
            <p:ph type="dt" sz="half" idx="22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3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91720" y="1700808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8" y="2996952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8" y="3271090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49164FB8-D4B8-4D90-B308-464FB278E97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76051" y="1700808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3999" y="2996952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ADAC2D7-6D0E-46B8-9F7A-B4DB99B890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03999" y="3271090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EFE4D8B1-EBB1-4B03-B440-81D22A8A033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63158" y="1700907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FADD90A-0B64-4F90-9B57-FE13E0FCA22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1106" y="299705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ABE4C7F0-C749-4520-AA04-DB6CA99155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91106" y="3271189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10240862-4D4B-4BB9-8F4B-AA856CD17F5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691720" y="4077242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8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2477189D-83D5-4749-BD7C-CADC0D1471D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19668" y="5647524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6618C35F-5F01-46A6-BF04-0CA9BDBAAB6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376051" y="4077242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3999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B7F5300-022A-4183-A132-AA8EB6534A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03999" y="5647524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CE2DF1AF-9EAD-40B3-B73C-07649220BF0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063158" y="4077341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6" y="5373485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B722C2B9-2C83-4877-A90D-0CA01537B0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91106" y="5647623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F019EB-FA99-486B-BA02-92BE76012990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1882F53-3639-4FFE-AFD1-5428267B6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C7AECD-2D0A-4301-9CB8-B765D71F0B6B}"/>
              </a:ext>
            </a:extLst>
          </p:cNvPr>
          <p:cNvSpPr>
            <a:spLocks noGrp="1"/>
          </p:cNvSpPr>
          <p:nvPr>
            <p:ph type="dt" sz="half" idx="38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6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9170" y="1917008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532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32120" y="1917008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4827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4827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86160" y="1917008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0231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0231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14768" y="1917008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30924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30924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95140AB-DCE2-4DB2-81B5-60470D8E34C0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BF142C-8B85-4BCA-8B54-67CC7F92F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88FC7-59B6-4EA9-ABA6-E3BB2E23FF81}"/>
              </a:ext>
            </a:extLst>
          </p:cNvPr>
          <p:cNvSpPr>
            <a:spLocks noGrp="1"/>
          </p:cNvSpPr>
          <p:nvPr>
            <p:ph type="dt" sz="half" idx="39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4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3"/>
            <a:ext cx="5400673" cy="4608515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7F97712-4CC3-452D-A157-BEE84E8057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5197808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Aft>
                <a:spcPts val="600"/>
              </a:spcAft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5F6752E-685A-46CF-8D29-A5D4E0013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D1DFD8-8A09-48BC-87A4-4F57F6D6FE1B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6C9786-9794-4BE5-BBFE-4B339825F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 edit Master title style</a:t>
            </a:r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9AFECAB-12EA-4AAC-BBB9-72070BF5947B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7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2"/>
            <a:ext cx="5400673" cy="4608513"/>
          </a:xfrm>
          <a:prstGeom prst="rect">
            <a:avLst/>
          </a:prstGeom>
          <a:solidFill>
            <a:srgbClr val="962A8B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500BB1C-3C6B-46AF-8AA4-A4BA72712C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2"/>
            <a:ext cx="5209113" cy="46085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74EA24-97F9-47A1-937E-B8E4F532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11690AC-7C51-47ED-9DD6-4A98D2E79B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CACF9F-55D3-4152-BDFF-84674C07B2BE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74170D-AC78-463A-B8E0-8E87954EA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EBA455-94D3-4DB8-AAFA-811D610E138C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3" y="1700213"/>
            <a:ext cx="5400672" cy="4608515"/>
          </a:xfrm>
          <a:prstGeom prst="rect">
            <a:avLst/>
          </a:prstGeom>
          <a:solidFill>
            <a:srgbClr val="D7D1CC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43BCE34-49B7-4BA0-8263-6432C37E47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3"/>
            <a:ext cx="5209113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45A20B-3961-4824-8B5F-42956340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B36345A-6B2C-4967-909A-6BAA4D16DE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A7A291-5EAC-486D-928E-F46ED8B55AD0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6EAF7D-7C9B-4789-AC1C-A7AF349D1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E5C78F-E1DA-41DF-B969-597539E60F5D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6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43405"/>
            <a:ext cx="107286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06" y="2553954"/>
            <a:ext cx="10737592" cy="267524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/>
        </p:nvSpPr>
        <p:spPr bwMode="ltGray">
          <a:xfrm>
            <a:off x="2" y="0"/>
            <a:ext cx="12191999" cy="9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3FA41E-EFD5-45E8-BE8D-8CAB28F4B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9" y="234886"/>
            <a:ext cx="2988000" cy="452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ADB43-ED09-48C5-A41D-5E4BDF72C85E}"/>
              </a:ext>
            </a:extLst>
          </p:cNvPr>
          <p:cNvSpPr txBox="1"/>
          <p:nvPr/>
        </p:nvSpPr>
        <p:spPr>
          <a:xfrm>
            <a:off x="1" y="-1586050"/>
            <a:ext cx="7632171" cy="138499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choose your own image 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‘Picture’ is already selected</a:t>
            </a:r>
          </a:p>
          <a:p>
            <a:r>
              <a:rPr lang="en-US" sz="1400" dirty="0">
                <a:solidFill>
                  <a:schemeClr val="bg1"/>
                </a:solidFill>
              </a:rPr>
              <a:t>Go to the ‘File’ button and select another image</a:t>
            </a:r>
          </a:p>
          <a:p>
            <a:r>
              <a:rPr lang="en-US" sz="1400" dirty="0">
                <a:solidFill>
                  <a:schemeClr val="bg1"/>
                </a:solidFill>
              </a:rPr>
              <a:t>Change text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as necessary to suit the image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1" name="Right Triangle 3">
            <a:extLst>
              <a:ext uri="{FF2B5EF4-FFF2-40B4-BE49-F238E27FC236}">
                <a16:creationId xmlns:a16="http://schemas.microsoft.com/office/drawing/2014/main" id="{5A5C0481-15B5-4619-B80D-C8C9ABD7F904}"/>
              </a:ext>
            </a:extLst>
          </p:cNvPr>
          <p:cNvSpPr/>
          <p:nvPr/>
        </p:nvSpPr>
        <p:spPr bwMode="invGray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Graphic 1">
            <a:extLst>
              <a:ext uri="{FF2B5EF4-FFF2-40B4-BE49-F238E27FC236}">
                <a16:creationId xmlns:a16="http://schemas.microsoft.com/office/drawing/2014/main" id="{84EF10FC-E046-43D3-9897-04BE4FF5A176}"/>
              </a:ext>
            </a:extLst>
          </p:cNvPr>
          <p:cNvSpPr/>
          <p:nvPr/>
        </p:nvSpPr>
        <p:spPr bwMode="invGray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2405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3"/>
            <a:ext cx="5400673" cy="4608512"/>
          </a:xfrm>
          <a:prstGeom prst="rect">
            <a:avLst/>
          </a:prstGeom>
          <a:solidFill>
            <a:srgbClr val="999490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0D8A284-12F0-43E7-820E-1E72AC40E1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2"/>
            <a:ext cx="5209113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255835-9B81-4FE6-A19A-BDEACE6D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E5F36F7-9D4E-4EA5-882E-DEDD94B59C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000394-8C62-4535-AFCB-49065079CFAF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739123-EB1E-4E5F-B70D-F7DEE2CEE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8F0C86-E17F-4FB6-93F4-7CD03DCBD834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6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7" y="1700213"/>
            <a:ext cx="3384548" cy="4615710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0070F8D-A181-4941-8E6E-89B3B6A120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700213"/>
            <a:ext cx="3384548" cy="4615710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5" y="1692905"/>
            <a:ext cx="3384548" cy="4615710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1AC039-02E7-49D5-B557-F29BDF128A9E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48569-D32E-4698-B1DF-F6D3A1B42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118496-7854-4AD0-8A2D-922EA1AA164D}"/>
              </a:ext>
            </a:extLst>
          </p:cNvPr>
          <p:cNvSpPr>
            <a:spLocks noGrp="1"/>
          </p:cNvSpPr>
          <p:nvPr>
            <p:ph type="dt" sz="half" idx="22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2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06D0029-C709-49E4-ADBE-DE71FBF91E1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4800" y="3593712"/>
            <a:ext cx="5198533" cy="2715015"/>
          </a:xfrm>
          <a:prstGeom prst="rect">
            <a:avLst/>
          </a:prstGeo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42AA681-0A5C-4843-AFF7-8900ED2A6D6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88618" y="2024810"/>
            <a:ext cx="5198400" cy="242789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8619" y="4602158"/>
            <a:ext cx="5198533" cy="1700191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BFF14A-9BDE-42F0-AA14-E13CCFE3E4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4800" y="1700808"/>
            <a:ext cx="5198532" cy="1743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47FC4A52-417F-4863-97DD-E656EA43AC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8619" y="1700809"/>
            <a:ext cx="5198533" cy="324000"/>
          </a:xfrm>
          <a:prstGeom prst="rect">
            <a:avLst/>
          </a:prstGeom>
        </p:spPr>
        <p:txBody>
          <a:bodyPr>
            <a:normAutofit/>
          </a:bodyPr>
          <a:lstStyle>
            <a:lvl5pPr>
              <a:defRPr lang="en-AU" sz="2000" b="1" dirty="0"/>
            </a:lvl5pPr>
          </a:lstStyle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4229EC4-696A-4791-8EB0-396DF61F7A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B4A2E-6294-4DC9-8779-3231A7E9B5C2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CAB502-16F2-4A19-97A1-C081D2265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506F8-588F-4C50-8AA3-03099347931D}"/>
              </a:ext>
            </a:extLst>
          </p:cNvPr>
          <p:cNvSpPr>
            <a:spLocks noGrp="1"/>
          </p:cNvSpPr>
          <p:nvPr>
            <p:ph type="dt" sz="half" idx="24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4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6500" y="2677684"/>
            <a:ext cx="5219998" cy="16154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86500" y="4694142"/>
            <a:ext cx="5219996" cy="16151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7EF0A71-527C-4177-BD73-0A32F4F3B7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6500" y="227965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86500" y="4401144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279196"/>
            <a:ext cx="5183717" cy="2013899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800" y="4401144"/>
            <a:ext cx="5183717" cy="190817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88F5021-D4C3-4888-A4D5-06E996CC21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1F3FBD-B2FA-4ECC-94B3-AE0A46E7AD40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D1DA3F-F774-45EB-B6E3-EB3EBFC56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9483DB6-35E8-41E9-930B-445C4EFE7A7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700808"/>
            <a:ext cx="10801350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9382FB-62F4-4C2A-91A5-943967894D42}"/>
              </a:ext>
            </a:extLst>
          </p:cNvPr>
          <p:cNvSpPr>
            <a:spLocks noGrp="1"/>
          </p:cNvSpPr>
          <p:nvPr>
            <p:ph type="dt" sz="half" idx="32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5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A7132BB-77E6-4CDB-BD22-890A94E030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7FA311-E5C8-49FB-A70D-B5D69EF896F4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7DAC2F-25B2-40B2-B3C3-AEDF3893C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83B7EB-0921-47FC-BB02-41C5175DD7EB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0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50E81-A697-4D2A-9C73-3BBE321DFC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155"/>
          <a:stretch/>
        </p:blipFill>
        <p:spPr>
          <a:xfrm>
            <a:off x="10271272" y="152896"/>
            <a:ext cx="1237347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43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BD1DEA-6C0B-48CD-8886-623BD6330C76}"/>
              </a:ext>
            </a:extLst>
          </p:cNvPr>
          <p:cNvSpPr/>
          <p:nvPr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694800" y="1082188"/>
            <a:ext cx="10744005" cy="720081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4800" y="1876346"/>
            <a:ext cx="3254263" cy="832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758AADB-42F9-44FF-A436-0031B6B268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1087509" y="2852939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EB3BAB6-8B24-4F70-BDDC-75B91A4FB1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087509" y="3125021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Right Triangle 3">
            <a:extLst>
              <a:ext uri="{FF2B5EF4-FFF2-40B4-BE49-F238E27FC236}">
                <a16:creationId xmlns:a16="http://schemas.microsoft.com/office/drawing/2014/main" id="{98BF4DE5-D126-4077-BBC8-5F3A09BC0E5C}"/>
              </a:ext>
            </a:extLst>
          </p:cNvPr>
          <p:cNvSpPr/>
          <p:nvPr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8A2EB93-6CF0-469A-B44D-3B50AF0CEE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87509" y="3415094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1CEC2A5-BF8B-405F-BFB8-A7AC93A346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1087509" y="3687176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91147DD-03AA-4BA3-AFAA-F070EDBA94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1087509" y="3957493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6B4A31B5-8366-4D72-B33B-C4528CEC8D4B}"/>
              </a:ext>
            </a:extLst>
          </p:cNvPr>
          <p:cNvSpPr/>
          <p:nvPr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64D713-B046-4FE6-BDD7-EE4264F7C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3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ED9BE05-DABC-48CC-9999-1581840BE656}"/>
              </a:ext>
            </a:extLst>
          </p:cNvPr>
          <p:cNvSpPr/>
          <p:nvPr/>
        </p:nvSpPr>
        <p:spPr bwMode="invGray"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CE2D37-876C-4C8F-A6C5-0AB063A0B4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800" y="1876346"/>
            <a:ext cx="3254263" cy="832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36F77BFB-AD63-495E-A4EA-EE2AFB4F9E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7509" y="2852939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A941B40-7380-40DF-ADBB-0A6ED4F17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7509" y="3125021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402E3968-432E-4834-8F0D-CD2BC42D2E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87509" y="3415094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F9F5A590-B6A3-42B3-8477-542088A3B0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7509" y="3687176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84FAE95-A058-4EFD-92C1-90CCC284BF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7509" y="3957493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E88B10E-2ED8-4B6E-92E8-70B077E3A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00" y="1082188"/>
            <a:ext cx="5209113" cy="720081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ECBBC4F-ECF3-4E50-963A-BDB169C514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2454" y="923051"/>
            <a:ext cx="6101952" cy="5934795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254 w 4075984"/>
              <a:gd name="connsiteY0" fmla="*/ 250455 h 5597085"/>
              <a:gd name="connsiteX1" fmla="*/ 4075471 w 4075984"/>
              <a:gd name="connsiteY1" fmla="*/ 0 h 5597085"/>
              <a:gd name="connsiteX2" fmla="*/ 4074982 w 4075984"/>
              <a:gd name="connsiteY2" fmla="*/ 5595143 h 5597085"/>
              <a:gd name="connsiteX3" fmla="*/ 1723096 w 4075984"/>
              <a:gd name="connsiteY3" fmla="*/ 5597085 h 5597085"/>
              <a:gd name="connsiteX4" fmla="*/ 6680 w 4075984"/>
              <a:gd name="connsiteY4" fmla="*/ 3148650 h 5597085"/>
              <a:gd name="connsiteX5" fmla="*/ 254 w 4075984"/>
              <a:gd name="connsiteY5" fmla="*/ 250455 h 5597085"/>
              <a:gd name="connsiteX0" fmla="*/ 254 w 4080827"/>
              <a:gd name="connsiteY0" fmla="*/ 29 h 5346659"/>
              <a:gd name="connsiteX1" fmla="*/ 4080560 w 4080827"/>
              <a:gd name="connsiteY1" fmla="*/ 50390 h 5346659"/>
              <a:gd name="connsiteX2" fmla="*/ 4074982 w 4080827"/>
              <a:gd name="connsiteY2" fmla="*/ 5344717 h 5346659"/>
              <a:gd name="connsiteX3" fmla="*/ 1723096 w 4080827"/>
              <a:gd name="connsiteY3" fmla="*/ 5346659 h 5346659"/>
              <a:gd name="connsiteX4" fmla="*/ 6680 w 4080827"/>
              <a:gd name="connsiteY4" fmla="*/ 2898224 h 5346659"/>
              <a:gd name="connsiteX5" fmla="*/ 254 w 4080827"/>
              <a:gd name="connsiteY5" fmla="*/ 29 h 5346659"/>
              <a:gd name="connsiteX0" fmla="*/ 254 w 4080827"/>
              <a:gd name="connsiteY0" fmla="*/ 0 h 5346630"/>
              <a:gd name="connsiteX1" fmla="*/ 4080560 w 4080827"/>
              <a:gd name="connsiteY1" fmla="*/ 16177 h 5346630"/>
              <a:gd name="connsiteX2" fmla="*/ 4074982 w 4080827"/>
              <a:gd name="connsiteY2" fmla="*/ 5344688 h 5346630"/>
              <a:gd name="connsiteX3" fmla="*/ 1723096 w 4080827"/>
              <a:gd name="connsiteY3" fmla="*/ 5346630 h 5346630"/>
              <a:gd name="connsiteX4" fmla="*/ 6680 w 4080827"/>
              <a:gd name="connsiteY4" fmla="*/ 2898195 h 5346630"/>
              <a:gd name="connsiteX5" fmla="*/ 254 w 4080827"/>
              <a:gd name="connsiteY5" fmla="*/ 0 h 5346630"/>
              <a:gd name="connsiteX0" fmla="*/ 254 w 4080827"/>
              <a:gd name="connsiteY0" fmla="*/ 0 h 5332957"/>
              <a:gd name="connsiteX1" fmla="*/ 4080560 w 4080827"/>
              <a:gd name="connsiteY1" fmla="*/ 2504 h 5332957"/>
              <a:gd name="connsiteX2" fmla="*/ 4074982 w 4080827"/>
              <a:gd name="connsiteY2" fmla="*/ 5331015 h 5332957"/>
              <a:gd name="connsiteX3" fmla="*/ 1723096 w 4080827"/>
              <a:gd name="connsiteY3" fmla="*/ 5332957 h 5332957"/>
              <a:gd name="connsiteX4" fmla="*/ 6680 w 4080827"/>
              <a:gd name="connsiteY4" fmla="*/ 2884522 h 5332957"/>
              <a:gd name="connsiteX5" fmla="*/ 254 w 4080827"/>
              <a:gd name="connsiteY5" fmla="*/ 0 h 5332957"/>
              <a:gd name="connsiteX0" fmla="*/ 254 w 4080827"/>
              <a:gd name="connsiteY0" fmla="*/ 8891 h 5330453"/>
              <a:gd name="connsiteX1" fmla="*/ 4080560 w 4080827"/>
              <a:gd name="connsiteY1" fmla="*/ 0 h 5330453"/>
              <a:gd name="connsiteX2" fmla="*/ 4074982 w 4080827"/>
              <a:gd name="connsiteY2" fmla="*/ 5328511 h 5330453"/>
              <a:gd name="connsiteX3" fmla="*/ 1723096 w 4080827"/>
              <a:gd name="connsiteY3" fmla="*/ 5330453 h 5330453"/>
              <a:gd name="connsiteX4" fmla="*/ 6680 w 4080827"/>
              <a:gd name="connsiteY4" fmla="*/ 2882018 h 5330453"/>
              <a:gd name="connsiteX5" fmla="*/ 254 w 4080827"/>
              <a:gd name="connsiteY5" fmla="*/ 8891 h 5330453"/>
              <a:gd name="connsiteX0" fmla="*/ 254 w 4080827"/>
              <a:gd name="connsiteY0" fmla="*/ 0 h 5321562"/>
              <a:gd name="connsiteX1" fmla="*/ 4080560 w 4080827"/>
              <a:gd name="connsiteY1" fmla="*/ 8201 h 5321562"/>
              <a:gd name="connsiteX2" fmla="*/ 4074982 w 4080827"/>
              <a:gd name="connsiteY2" fmla="*/ 5319620 h 5321562"/>
              <a:gd name="connsiteX3" fmla="*/ 1723096 w 4080827"/>
              <a:gd name="connsiteY3" fmla="*/ 5321562 h 5321562"/>
              <a:gd name="connsiteX4" fmla="*/ 6680 w 4080827"/>
              <a:gd name="connsiteY4" fmla="*/ 2873127 h 5321562"/>
              <a:gd name="connsiteX5" fmla="*/ 254 w 4080827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2504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4982"/>
              <a:gd name="connsiteY0" fmla="*/ 0 h 5321562"/>
              <a:gd name="connsiteX1" fmla="*/ 4050875 w 4074982"/>
              <a:gd name="connsiteY1" fmla="*/ 207606 h 5321562"/>
              <a:gd name="connsiteX2" fmla="*/ 4074982 w 4074982"/>
              <a:gd name="connsiteY2" fmla="*/ 5319620 h 5321562"/>
              <a:gd name="connsiteX3" fmla="*/ 1723096 w 4074982"/>
              <a:gd name="connsiteY3" fmla="*/ 5321562 h 5321562"/>
              <a:gd name="connsiteX4" fmla="*/ 6680 w 4074982"/>
              <a:gd name="connsiteY4" fmla="*/ 2873127 h 5321562"/>
              <a:gd name="connsiteX5" fmla="*/ 254 w 4074982"/>
              <a:gd name="connsiteY5" fmla="*/ 0 h 5321562"/>
              <a:gd name="connsiteX0" fmla="*/ 254 w 4074982"/>
              <a:gd name="connsiteY0" fmla="*/ 3193 h 5324755"/>
              <a:gd name="connsiteX1" fmla="*/ 4072078 w 4074982"/>
              <a:gd name="connsiteY1" fmla="*/ 0 h 5324755"/>
              <a:gd name="connsiteX2" fmla="*/ 4074982 w 4074982"/>
              <a:gd name="connsiteY2" fmla="*/ 5322813 h 5324755"/>
              <a:gd name="connsiteX3" fmla="*/ 1723096 w 4074982"/>
              <a:gd name="connsiteY3" fmla="*/ 5324755 h 5324755"/>
              <a:gd name="connsiteX4" fmla="*/ 6680 w 4074982"/>
              <a:gd name="connsiteY4" fmla="*/ 2876320 h 5324755"/>
              <a:gd name="connsiteX5" fmla="*/ 254 w 4074982"/>
              <a:gd name="connsiteY5" fmla="*/ 3193 h 532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4982" h="5324755">
                <a:moveTo>
                  <a:pt x="254" y="3193"/>
                </a:moveTo>
                <a:lnTo>
                  <a:pt x="4072078" y="0"/>
                </a:lnTo>
                <a:cubicBezTo>
                  <a:pt x="4074035" y="1865237"/>
                  <a:pt x="4073025" y="3457576"/>
                  <a:pt x="4074982" y="5322813"/>
                </a:cubicBezTo>
                <a:lnTo>
                  <a:pt x="1723096" y="5324755"/>
                </a:lnTo>
                <a:cubicBezTo>
                  <a:pt x="693982" y="5014623"/>
                  <a:pt x="-3932" y="3729991"/>
                  <a:pt x="6680" y="2876320"/>
                </a:cubicBezTo>
                <a:cubicBezTo>
                  <a:pt x="8672" y="1673057"/>
                  <a:pt x="-1738" y="1206456"/>
                  <a:pt x="254" y="319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3753C3-AD71-41CF-A0E3-EDC40D859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1/13/2023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812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1/13/2023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415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1A2C22-D4CF-4FE0-AF06-038EB2ACB6D9}"/>
              </a:ext>
            </a:extLst>
          </p:cNvPr>
          <p:cNvSpPr/>
          <p:nvPr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751603-5D6A-462B-B9E7-98413BF2C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692" y="275999"/>
            <a:ext cx="3204000" cy="472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1" name="Right Triangle 3">
            <a:extLst>
              <a:ext uri="{FF2B5EF4-FFF2-40B4-BE49-F238E27FC236}">
                <a16:creationId xmlns:a16="http://schemas.microsoft.com/office/drawing/2014/main" id="{DBA991DB-C059-4DB2-8D91-33D3F3951887}"/>
              </a:ext>
            </a:extLst>
          </p:cNvPr>
          <p:cNvSpPr/>
          <p:nvPr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Graphic 1">
            <a:extLst>
              <a:ext uri="{FF2B5EF4-FFF2-40B4-BE49-F238E27FC236}">
                <a16:creationId xmlns:a16="http://schemas.microsoft.com/office/drawing/2014/main" id="{F070BDDD-4427-48C1-9206-C4CC3FAE8AD1}"/>
              </a:ext>
            </a:extLst>
          </p:cNvPr>
          <p:cNvSpPr/>
          <p:nvPr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191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(Editabl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[Divider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[Divider subtitle]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E33C2-B581-422F-9FF5-AF660C79D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692" y="275999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7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3">
            <a:extLst>
              <a:ext uri="{FF2B5EF4-FFF2-40B4-BE49-F238E27FC236}">
                <a16:creationId xmlns:a16="http://schemas.microsoft.com/office/drawing/2014/main" id="{5E92F574-51E7-47B2-86D2-94DAE288E822}"/>
              </a:ext>
            </a:extLst>
          </p:cNvPr>
          <p:cNvSpPr/>
          <p:nvPr/>
        </p:nvSpPr>
        <p:spPr bwMode="invGray">
          <a:xfrm>
            <a:off x="2" y="4076700"/>
            <a:ext cx="3407833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31ECE3F-0C43-444E-9F0C-B23F8D3935D2}"/>
              </a:ext>
            </a:extLst>
          </p:cNvPr>
          <p:cNvSpPr/>
          <p:nvPr/>
        </p:nvSpPr>
        <p:spPr bwMode="invGray">
          <a:xfrm>
            <a:off x="9192249" y="5584173"/>
            <a:ext cx="2999415" cy="1273828"/>
          </a:xfrm>
          <a:custGeom>
            <a:avLst/>
            <a:gdLst>
              <a:gd name="connsiteX0" fmla="*/ 0 w 2267490"/>
              <a:gd name="connsiteY0" fmla="*/ 0 h 1132541"/>
              <a:gd name="connsiteX1" fmla="*/ 2267490 w 2267490"/>
              <a:gd name="connsiteY1" fmla="*/ 0 h 1132541"/>
              <a:gd name="connsiteX2" fmla="*/ 2267490 w 2267490"/>
              <a:gd name="connsiteY2" fmla="*/ 1132541 h 1132541"/>
              <a:gd name="connsiteX3" fmla="*/ 0 w 2267490"/>
              <a:gd name="connsiteY3" fmla="*/ 1132541 h 1132541"/>
              <a:gd name="connsiteX4" fmla="*/ 0 w 2267490"/>
              <a:gd name="connsiteY4" fmla="*/ 0 h 1132541"/>
              <a:gd name="connsiteX0" fmla="*/ 0 w 2267490"/>
              <a:gd name="connsiteY0" fmla="*/ 1132541 h 1132541"/>
              <a:gd name="connsiteX1" fmla="*/ 2267490 w 2267490"/>
              <a:gd name="connsiteY1" fmla="*/ 0 h 1132541"/>
              <a:gd name="connsiteX2" fmla="*/ 2267490 w 2267490"/>
              <a:gd name="connsiteY2" fmla="*/ 1132541 h 1132541"/>
              <a:gd name="connsiteX3" fmla="*/ 0 w 2267490"/>
              <a:gd name="connsiteY3" fmla="*/ 1132541 h 1132541"/>
              <a:gd name="connsiteX0" fmla="*/ 0 w 2291396"/>
              <a:gd name="connsiteY0" fmla="*/ 857623 h 1132541"/>
              <a:gd name="connsiteX1" fmla="*/ 2291396 w 2291396"/>
              <a:gd name="connsiteY1" fmla="*/ 0 h 1132541"/>
              <a:gd name="connsiteX2" fmla="*/ 2291396 w 2291396"/>
              <a:gd name="connsiteY2" fmla="*/ 1132541 h 1132541"/>
              <a:gd name="connsiteX3" fmla="*/ 0 w 2291396"/>
              <a:gd name="connsiteY3" fmla="*/ 857623 h 1132541"/>
              <a:gd name="connsiteX0" fmla="*/ 0 w 2249561"/>
              <a:gd name="connsiteY0" fmla="*/ 845670 h 1132541"/>
              <a:gd name="connsiteX1" fmla="*/ 2249561 w 2249561"/>
              <a:gd name="connsiteY1" fmla="*/ 0 h 1132541"/>
              <a:gd name="connsiteX2" fmla="*/ 2249561 w 2249561"/>
              <a:gd name="connsiteY2" fmla="*/ 1132541 h 1132541"/>
              <a:gd name="connsiteX3" fmla="*/ 0 w 2249561"/>
              <a:gd name="connsiteY3" fmla="*/ 845670 h 1132541"/>
              <a:gd name="connsiteX0" fmla="*/ 0 w 2249561"/>
              <a:gd name="connsiteY0" fmla="*/ 944560 h 1231431"/>
              <a:gd name="connsiteX1" fmla="*/ 2249561 w 2249561"/>
              <a:gd name="connsiteY1" fmla="*/ 98890 h 1231431"/>
              <a:gd name="connsiteX2" fmla="*/ 2249561 w 2249561"/>
              <a:gd name="connsiteY2" fmla="*/ 1231431 h 1231431"/>
              <a:gd name="connsiteX3" fmla="*/ 0 w 2249561"/>
              <a:gd name="connsiteY3" fmla="*/ 944560 h 1231431"/>
              <a:gd name="connsiteX0" fmla="*/ 0 w 2249561"/>
              <a:gd name="connsiteY0" fmla="*/ 1212084 h 1498955"/>
              <a:gd name="connsiteX1" fmla="*/ 2249561 w 2249561"/>
              <a:gd name="connsiteY1" fmla="*/ 366414 h 1498955"/>
              <a:gd name="connsiteX2" fmla="*/ 2249561 w 2249561"/>
              <a:gd name="connsiteY2" fmla="*/ 1498955 h 1498955"/>
              <a:gd name="connsiteX3" fmla="*/ 0 w 2249561"/>
              <a:gd name="connsiteY3" fmla="*/ 1212084 h 1498955"/>
              <a:gd name="connsiteX0" fmla="*/ 0 w 2249561"/>
              <a:gd name="connsiteY0" fmla="*/ 1016618 h 1303489"/>
              <a:gd name="connsiteX1" fmla="*/ 2249561 w 2249561"/>
              <a:gd name="connsiteY1" fmla="*/ 170948 h 1303489"/>
              <a:gd name="connsiteX2" fmla="*/ 2249561 w 2249561"/>
              <a:gd name="connsiteY2" fmla="*/ 1303489 h 1303489"/>
              <a:gd name="connsiteX3" fmla="*/ 0 w 2249561"/>
              <a:gd name="connsiteY3" fmla="*/ 1016618 h 1303489"/>
              <a:gd name="connsiteX0" fmla="*/ 0 w 2249561"/>
              <a:gd name="connsiteY0" fmla="*/ 1002505 h 1289376"/>
              <a:gd name="connsiteX1" fmla="*/ 2249561 w 2249561"/>
              <a:gd name="connsiteY1" fmla="*/ 156835 h 1289376"/>
              <a:gd name="connsiteX2" fmla="*/ 2249561 w 2249561"/>
              <a:gd name="connsiteY2" fmla="*/ 1289376 h 1289376"/>
              <a:gd name="connsiteX3" fmla="*/ 0 w 2249561"/>
              <a:gd name="connsiteY3" fmla="*/ 1002505 h 1289376"/>
              <a:gd name="connsiteX0" fmla="*/ 0 w 2249561"/>
              <a:gd name="connsiteY0" fmla="*/ 985444 h 1272315"/>
              <a:gd name="connsiteX1" fmla="*/ 2249561 w 2249561"/>
              <a:gd name="connsiteY1" fmla="*/ 139774 h 1272315"/>
              <a:gd name="connsiteX2" fmla="*/ 2249561 w 2249561"/>
              <a:gd name="connsiteY2" fmla="*/ 1272315 h 1272315"/>
              <a:gd name="connsiteX3" fmla="*/ 0 w 2249561"/>
              <a:gd name="connsiteY3" fmla="*/ 985444 h 1272315"/>
              <a:gd name="connsiteX0" fmla="*/ 0 w 2249561"/>
              <a:gd name="connsiteY0" fmla="*/ 979690 h 1266561"/>
              <a:gd name="connsiteX1" fmla="*/ 2249561 w 2249561"/>
              <a:gd name="connsiteY1" fmla="*/ 134020 h 1266561"/>
              <a:gd name="connsiteX2" fmla="*/ 2249561 w 2249561"/>
              <a:gd name="connsiteY2" fmla="*/ 1266561 h 1266561"/>
              <a:gd name="connsiteX3" fmla="*/ 0 w 2249561"/>
              <a:gd name="connsiteY3" fmla="*/ 979690 h 1266561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9561" h="1273828">
                <a:moveTo>
                  <a:pt x="0" y="986957"/>
                </a:moveTo>
                <a:cubicBezTo>
                  <a:pt x="690087" y="358432"/>
                  <a:pt x="1188931" y="-294000"/>
                  <a:pt x="2249561" y="141287"/>
                </a:cubicBezTo>
                <a:lnTo>
                  <a:pt x="2249561" y="1273828"/>
                </a:lnTo>
                <a:cubicBezTo>
                  <a:pt x="1762671" y="1220039"/>
                  <a:pt x="570560" y="550676"/>
                  <a:pt x="0" y="9869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noFill/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06B291-BD26-4DBD-A912-E9396BA1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2AC3715-D94B-4A73-8E94-CAC9D5806F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AE7FD6-C4AB-456C-8186-F8E8B285CBBD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CEDD3B-B2C6-4C8F-88C7-30EB2A949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85400BA-682A-4644-881E-9D9BA0DAB8F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4DB10F3-61E9-4E77-9DC7-82D405E3EBBB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0801350" cy="4608512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66B75CD-5CD6-4D07-B08A-ACCB61480F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099731-84D7-49CC-91E0-CE4B07346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CA4A0C-C5B9-45ED-9D64-B274EE980802}"/>
              </a:ext>
            </a:extLst>
          </p:cNvPr>
          <p:cNvSpPr txBox="1"/>
          <p:nvPr/>
        </p:nvSpPr>
        <p:spPr>
          <a:xfrm>
            <a:off x="8096810" y="6518190"/>
            <a:ext cx="2391677" cy="241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AU" sz="800" dirty="0"/>
              <a:t>CRICOS code 00025B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59BA0F0A-82FA-4477-B553-959A8EFB7E8F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695325" y="151136"/>
            <a:ext cx="3384549" cy="2412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80000"/>
              </a:lnSpc>
              <a:defRPr sz="1000">
                <a:solidFill>
                  <a:schemeClr val="bg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37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617285-D1B4-4CCD-B438-9B032C51AF79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325" y="1700213"/>
            <a:ext cx="5218859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sz="2400" dirty="0"/>
            </a:lvl5pPr>
            <a:lvl6pPr>
              <a:defRPr lang="en-AU" sz="2000" dirty="0"/>
            </a:lvl6pPr>
            <a:lvl7pPr>
              <a:defRPr lang="en-AU" dirty="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8619" y="1700213"/>
            <a:ext cx="5220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 lang="en-AU" dirty="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9C4661F-54FC-4886-BD67-85311864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8CF3B12-4A8B-4A18-B3B1-784A4DED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275DB1-C9CB-4BE5-B284-7833AD902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261A5-F8C2-49CF-AE4B-80932D43C55C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DE9F9C2-C2B0-4B19-9F8F-A1280EA275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276872"/>
            <a:ext cx="10801350" cy="4031853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D6D02D-851A-425B-9382-05F6C6A21A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1700808"/>
            <a:ext cx="10801350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7739A71-8D07-4132-9F5A-AE8E3A1B32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8DC2F2-9186-47D8-9B5E-AD01B90E6DDD}"/>
              </a:ext>
            </a:extLst>
          </p:cNvPr>
          <p:cNvSpPr/>
          <p:nvPr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CDB56B-4EE8-4A95-A470-557D6FBBE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6DF2CA-8642-47E7-98D3-A7019416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B2684-2D18-4E6D-8AA2-AD850CFD2770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8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19171"/>
            <a:ext cx="3360109" cy="240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D2AE-3583-4708-BD46-43C743300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1700213"/>
            <a:ext cx="10801349" cy="46085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DB83A3-A276-43C3-9F27-2B380C414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5324" y="151134"/>
            <a:ext cx="3360109" cy="288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80000"/>
              </a:lnSpc>
              <a:defRPr sz="1000">
                <a:solidFill>
                  <a:schemeClr val="bg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DFD9D-2931-49B5-A376-9D4B93C4960C}"/>
              </a:ext>
            </a:extLst>
          </p:cNvPr>
          <p:cNvSpPr txBox="1"/>
          <p:nvPr/>
        </p:nvSpPr>
        <p:spPr>
          <a:xfrm>
            <a:off x="8096810" y="6518190"/>
            <a:ext cx="2391677" cy="241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AU" sz="800" dirty="0"/>
              <a:t>CRICOS code 00025B</a:t>
            </a:r>
          </a:p>
        </p:txBody>
      </p:sp>
    </p:spTree>
    <p:extLst>
      <p:ext uri="{BB962C8B-B14F-4D97-AF65-F5344CB8AC3E}">
        <p14:creationId xmlns:p14="http://schemas.microsoft.com/office/powerpoint/2010/main" val="1857202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9" r:id="rId38"/>
    <p:sldLayoutId id="2147483700" r:id="rId3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None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79388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79388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Clr>
          <a:schemeClr val="accent1"/>
        </a:buClr>
        <a:buFont typeface="Arial" panose="020B0604020202020204" pitchFamily="34" charset="0"/>
        <a:buChar char="­"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79388" algn="l" defTabSz="914400" rtl="0" eaLnBrk="1" latinLnBrk="0" hangingPunct="1">
        <a:lnSpc>
          <a:spcPct val="110000"/>
        </a:lnSpc>
        <a:spcBef>
          <a:spcPts val="100"/>
        </a:spcBef>
        <a:spcAft>
          <a:spcPts val="100"/>
        </a:spcAft>
        <a:buFont typeface="Wingdings" panose="05000000000000000000" pitchFamily="2" charset="2"/>
        <a:buChar char=""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lang="en-US" sz="2400" kern="1200" baseline="0" dirty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2000" b="1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8">
          <p15:clr>
            <a:srgbClr val="F26B43"/>
          </p15:clr>
        </p15:guide>
        <p15:guide id="6" orient="horz" pos="3974">
          <p15:clr>
            <a:srgbClr val="F26B43"/>
          </p15:clr>
        </p15:guide>
        <p15:guide id="7" orient="horz" pos="663">
          <p15:clr>
            <a:srgbClr val="F26B43"/>
          </p15:clr>
        </p15:guide>
        <p15:guide id="9" pos="3961">
          <p15:clr>
            <a:srgbClr val="F26B43"/>
          </p15:clr>
        </p15:guide>
        <p15:guide id="10" pos="3719">
          <p15:clr>
            <a:srgbClr val="F26B43"/>
          </p15:clr>
        </p15:guide>
        <p15:guide id="11" orient="horz" pos="4110">
          <p15:clr>
            <a:srgbClr val="F26B43"/>
          </p15:clr>
        </p15:guide>
        <p15:guide id="13" pos="7242">
          <p15:clr>
            <a:srgbClr val="F26B43"/>
          </p15:clr>
        </p15:guide>
        <p15:guide id="14" orient="horz" pos="981">
          <p15:clr>
            <a:srgbClr val="F26B43"/>
          </p15:clr>
        </p15:guide>
        <p15:guide id="15" pos="2772">
          <p15:clr>
            <a:srgbClr val="F26B43"/>
          </p15:clr>
        </p15:guide>
        <p15:guide id="16" pos="2570">
          <p15:clr>
            <a:srgbClr val="F26B43"/>
          </p15:clr>
        </p15:guide>
        <p15:guide id="17" pos="5110">
          <p15:clr>
            <a:srgbClr val="F26B43"/>
          </p15:clr>
        </p15:guide>
        <p15:guide id="18" pos="4908">
          <p15:clr>
            <a:srgbClr val="F26B43"/>
          </p15:clr>
        </p15:guide>
        <p15:guide id="19" orient="horz" pos="107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9.png"/><Relationship Id="rId5" Type="http://schemas.openxmlformats.org/officeDocument/2006/relationships/hyperlink" Target="https://martinschweinberger.github.io/JapEVowelsCAU" TargetMode="Externa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schweinberger.github.io/JapEVowelsCAU" TargetMode="Externa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sjPlot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m.schweinberger@uq.edu.au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8.xml"/><Relationship Id="rId4" Type="http://schemas.openxmlformats.org/officeDocument/2006/relationships/hyperlink" Target="mailto:martin.schweinberger@uit.no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9.png"/><Relationship Id="rId5" Type="http://schemas.openxmlformats.org/officeDocument/2006/relationships/hyperlink" Target="https://martinschweinberger.github.io/JapEVowelsCAU" TargetMode="Externa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SLCLADAL/interactive-notebooks/main?labpath=notebooks%2FUHH2023_JapEVowels_Part02_cb.ipynb" TargetMode="External"/><Relationship Id="rId2" Type="http://schemas.openxmlformats.org/officeDocument/2006/relationships/hyperlink" Target="https://github.com/MartinSchweinberger/SST2022-EngVwlJpn" TargetMode="Externa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9.png"/><Relationship Id="rId5" Type="http://schemas.openxmlformats.org/officeDocument/2006/relationships/hyperlink" Target="https://sst2022.files.wordpress.com/2022/12/schweinberger-komiya-2022-a-corpus-based-computational-analysis-of-high-front-and-back-vowel-production-of-l1-japanese-learners-of-english-and-l1-english-speakers.pdf" TargetMode="External"/><Relationship Id="rId4" Type="http://schemas.openxmlformats.org/officeDocument/2006/relationships/hyperlink" Target="https://github.com/MartinSchweinberger/UHH2023EngVwlJpn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ABF80F-8C64-F82F-D737-9E16044513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732" y="5353853"/>
            <a:ext cx="2455946" cy="1224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55531-7E6F-DF44-48F6-4535A9D47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5629827"/>
            <a:ext cx="3178126" cy="1224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94D5BF-E55E-DC5D-5557-D21DDF3B5F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7"/>
            <a:ext cx="2124464" cy="2124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7DBDC5-F65A-569C-58BD-4925BB36F431}"/>
              </a:ext>
            </a:extLst>
          </p:cNvPr>
          <p:cNvSpPr txBox="1">
            <a:spLocks/>
          </p:cNvSpPr>
          <p:nvPr/>
        </p:nvSpPr>
        <p:spPr>
          <a:xfrm>
            <a:off x="335360" y="2708920"/>
            <a:ext cx="11521280" cy="38884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000" b="1" i="1" dirty="0"/>
              <a:t>Reproducibility in corpus-based computational analyses of learner speech</a:t>
            </a:r>
          </a:p>
          <a:p>
            <a:pPr algn="ctr"/>
            <a:endParaRPr lang="en-AU" sz="2000" b="1" dirty="0">
              <a:solidFill>
                <a:schemeClr val="tx1"/>
              </a:solidFill>
            </a:endParaRPr>
          </a:p>
          <a:p>
            <a:pPr algn="ctr"/>
            <a:br>
              <a:rPr lang="en-AU" sz="3200" dirty="0"/>
            </a:br>
            <a:r>
              <a:rPr lang="en-AU" sz="3200" dirty="0"/>
              <a:t>Martin Schweinberger</a:t>
            </a:r>
            <a:r>
              <a:rPr lang="en-AU" sz="2000" dirty="0">
                <a:solidFill>
                  <a:schemeClr val="tx1"/>
                </a:solidFill>
              </a:rPr>
              <a:t>          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hlinkClick r:id="rId5"/>
              </a:rPr>
              <a:t>m.Schweinberger@uq.edu.au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9DBDDA-D30A-137B-8C77-B050DFE26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515" y="290315"/>
            <a:ext cx="3770000" cy="1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0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 and Motivation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Why is pronunciation a challenge for L2 English learners?</a:t>
            </a:r>
          </a:p>
          <a:p>
            <a:r>
              <a:rPr lang="en-AU" dirty="0"/>
              <a:t>Languages interact in the minds of multilingual speakers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Speech Learning Model (SLM) 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</a:rPr>
              <a:t>Flege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 1995)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L1 and L2 sound systems exist in a shared phonetic space in the bilingual mind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As a result, the L2 sound system is affected by the L1 system (and vice versa)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152B1-990C-DF38-0919-73D6DA7B18D8}"/>
              </a:ext>
            </a:extLst>
          </p:cNvPr>
          <p:cNvSpPr txBox="1"/>
          <p:nvPr/>
        </p:nvSpPr>
        <p:spPr>
          <a:xfrm>
            <a:off x="695325" y="2640975"/>
            <a:ext cx="7704931" cy="150810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de-DE" sz="2400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AU" sz="2400" dirty="0"/>
              <a:t>Languages are not independent but affect each other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AU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EDBA1D-FB0B-E187-0592-507A654925FD}"/>
              </a:ext>
            </a:extLst>
          </p:cNvPr>
          <p:cNvGrpSpPr/>
          <p:nvPr/>
        </p:nvGrpSpPr>
        <p:grpSpPr>
          <a:xfrm>
            <a:off x="5231904" y="5605408"/>
            <a:ext cx="2232248" cy="985907"/>
            <a:chOff x="1108924" y="288036"/>
            <a:chExt cx="3427577" cy="1860299"/>
          </a:xfrm>
          <a:solidFill>
            <a:schemeClr val="bg1">
              <a:lumMod val="85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A301624-6914-7836-9FC6-4230E68C2B2A}"/>
                </a:ext>
              </a:extLst>
            </p:cNvPr>
            <p:cNvSpPr/>
            <p:nvPr/>
          </p:nvSpPr>
          <p:spPr>
            <a:xfrm>
              <a:off x="1108924" y="288036"/>
              <a:ext cx="3427577" cy="1860299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11552561"/>
                <a:satOff val="-28726"/>
                <a:lumOff val="-3137"/>
                <a:alphaOff val="0"/>
              </a:schemeClr>
            </a:fillRef>
            <a:effectRef idx="0">
              <a:schemeClr val="accent4">
                <a:alpha val="50000"/>
                <a:hueOff val="11552561"/>
                <a:satOff val="-28726"/>
                <a:lumOff val="-3137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4B7D0475-4449-33EE-5729-A070EEAEEC2A}"/>
                </a:ext>
              </a:extLst>
            </p:cNvPr>
            <p:cNvSpPr txBox="1"/>
            <p:nvPr/>
          </p:nvSpPr>
          <p:spPr>
            <a:xfrm>
              <a:off x="2546295" y="665139"/>
              <a:ext cx="1516094" cy="110772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4400" kern="1200" dirty="0">
                  <a:solidFill>
                    <a:schemeClr val="bg1"/>
                  </a:solidFill>
                </a:rPr>
                <a:t>L2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41FEC5-37CE-E417-AF44-77C1092362F8}"/>
              </a:ext>
            </a:extLst>
          </p:cNvPr>
          <p:cNvGrpSpPr/>
          <p:nvPr/>
        </p:nvGrpSpPr>
        <p:grpSpPr>
          <a:xfrm>
            <a:off x="3713401" y="5453268"/>
            <a:ext cx="2505876" cy="1290189"/>
            <a:chOff x="-350392" y="288036"/>
            <a:chExt cx="3427577" cy="1860299"/>
          </a:xfrm>
          <a:solidFill>
            <a:srgbClr val="FFC000">
              <a:alpha val="50000"/>
            </a:srgbClr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075D50F-6207-9371-3254-863F416E1B15}"/>
                </a:ext>
              </a:extLst>
            </p:cNvPr>
            <p:cNvSpPr/>
            <p:nvPr/>
          </p:nvSpPr>
          <p:spPr>
            <a:xfrm>
              <a:off x="-350392" y="288036"/>
              <a:ext cx="3427577" cy="1860299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id="{0CCC9366-48CC-44F7-E70C-84F529E0BEC8}"/>
                </a:ext>
              </a:extLst>
            </p:cNvPr>
            <p:cNvSpPr txBox="1"/>
            <p:nvPr/>
          </p:nvSpPr>
          <p:spPr>
            <a:xfrm>
              <a:off x="516087" y="587918"/>
              <a:ext cx="1588406" cy="119085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4400" kern="1200" dirty="0">
                  <a:solidFill>
                    <a:schemeClr val="bg1"/>
                  </a:solidFill>
                </a:rPr>
                <a:t>L1</a:t>
              </a:r>
            </a:p>
          </p:txBody>
        </p:sp>
      </p:grp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07FD7F6-5B2E-21BD-7D48-A0A2A78443EA}"/>
              </a:ext>
            </a:extLst>
          </p:cNvPr>
          <p:cNvSpPr/>
          <p:nvPr/>
        </p:nvSpPr>
        <p:spPr>
          <a:xfrm>
            <a:off x="5508149" y="5805263"/>
            <a:ext cx="708458" cy="350771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1A5F83A-C1A7-CBEE-F6F5-36BBC4FB3361}"/>
              </a:ext>
            </a:extLst>
          </p:cNvPr>
          <p:cNvSpPr/>
          <p:nvPr/>
        </p:nvSpPr>
        <p:spPr>
          <a:xfrm rot="10800000">
            <a:off x="5505478" y="6090589"/>
            <a:ext cx="530690" cy="301734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8" name="Graphic 17" descr="Head with gears">
            <a:extLst>
              <a:ext uri="{FF2B5EF4-FFF2-40B4-BE49-F238E27FC236}">
                <a16:creationId xmlns:a16="http://schemas.microsoft.com/office/drawing/2014/main" id="{B96BF1F7-3D2C-BC28-6822-FD8152D96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059502" y="1547019"/>
            <a:ext cx="936104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7DC99A-1B7B-1D0F-A9B1-ADC36F6B0D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428" y="188640"/>
            <a:ext cx="3642844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 and Motivation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English vowels are particularly challenging for Japanese-L1 learners </a:t>
            </a:r>
            <a:br>
              <a:rPr lang="en-AU" dirty="0"/>
            </a:b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(Franklin &amp;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</a:rPr>
              <a:t>Stoel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-Gammon 2014)</a:t>
            </a:r>
          </a:p>
          <a:p>
            <a:pPr marL="465750" lvl="1" indent="-285750">
              <a:buFont typeface="Courier New" panose="02070309020205020404" pitchFamily="49" charset="0"/>
              <a:buChar char="o"/>
            </a:pPr>
            <a:r>
              <a:rPr lang="en-AU" dirty="0"/>
              <a:t>Differences in inventory size (JPN: 5 vowels</a:t>
            </a:r>
            <a:r>
              <a:rPr lang="en-AU" sz="2000" baseline="300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AU" dirty="0"/>
              <a:t> vs. ENS: app.</a:t>
            </a:r>
            <a:r>
              <a:rPr lang="en-AU" sz="2000" baseline="30000" dirty="0">
                <a:solidFill>
                  <a:schemeClr val="bg1">
                    <a:lumMod val="50000"/>
                  </a:schemeClr>
                </a:solidFill>
              </a:rPr>
              <a:t>**</a:t>
            </a:r>
            <a:r>
              <a:rPr lang="en-AU" dirty="0"/>
              <a:t> 11 vowels) 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(Homma 1992)</a:t>
            </a:r>
          </a:p>
          <a:p>
            <a:pPr marL="465750" lvl="1" indent="-285750">
              <a:buFont typeface="Courier New" panose="02070309020205020404" pitchFamily="49" charset="0"/>
              <a:buChar char="o"/>
            </a:pPr>
            <a:r>
              <a:rPr lang="en-AU" dirty="0"/>
              <a:t>Differences in how vowels are differentiated (ENS: formants + duration | JPN: duration)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567DE-27DF-6241-F61A-67CB2208A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428" y="188640"/>
            <a:ext cx="3642844" cy="2088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0A8542-0B75-E19C-9097-7FE03EEBE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3789040"/>
            <a:ext cx="2894643" cy="2130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2B9110-106D-B173-DE81-E629AD7A6C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89" y="3789040"/>
            <a:ext cx="2815582" cy="21304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C046D3-2DF0-AA9A-096F-293B61B12810}"/>
              </a:ext>
            </a:extLst>
          </p:cNvPr>
          <p:cNvSpPr txBox="1"/>
          <p:nvPr/>
        </p:nvSpPr>
        <p:spPr>
          <a:xfrm>
            <a:off x="1201747" y="3481263"/>
            <a:ext cx="2309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Japanese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vowel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chart</a:t>
            </a:r>
            <a:endParaRPr lang="en-AU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AE4066-578C-B0BC-9378-61D72D6B40E4}"/>
              </a:ext>
            </a:extLst>
          </p:cNvPr>
          <p:cNvSpPr txBox="1"/>
          <p:nvPr/>
        </p:nvSpPr>
        <p:spPr>
          <a:xfrm>
            <a:off x="5110165" y="3246722"/>
            <a:ext cx="2415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Vowel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chart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of </a:t>
            </a:r>
            <a:br>
              <a:rPr lang="de-DE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southern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Californian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Engl.</a:t>
            </a:r>
            <a:endParaRPr lang="en-AU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67B503-271E-8A4A-805A-312B68493C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299" b="869"/>
          <a:stretch/>
        </p:blipFill>
        <p:spPr>
          <a:xfrm>
            <a:off x="8681093" y="3610658"/>
            <a:ext cx="3110741" cy="27872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ED005C-1146-DE28-0F4A-4FA5F5CFED35}"/>
              </a:ext>
            </a:extLst>
          </p:cNvPr>
          <p:cNvSpPr txBox="1"/>
          <p:nvPr/>
        </p:nvSpPr>
        <p:spPr>
          <a:xfrm>
            <a:off x="125418" y="6290156"/>
            <a:ext cx="10003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* Monophthingal vowels, i.e., vowels with a fixed tongue position (not vowels with a moving tonue position like /au/  or /ou/.</a:t>
            </a:r>
            <a:endParaRPr lang="en-AU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**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Depending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on the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variety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of English.</a:t>
            </a:r>
          </a:p>
        </p:txBody>
      </p:sp>
    </p:spTree>
    <p:extLst>
      <p:ext uri="{BB962C8B-B14F-4D97-AF65-F5344CB8AC3E}">
        <p14:creationId xmlns:p14="http://schemas.microsoft.com/office/powerpoint/2010/main" val="259238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Research Gaps | Research Questions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What has been said about English vowels produced by Japanese learners?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Japanese learners merge spectrally similar vowels 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(Ingram &amp; Park 1997,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</a:rPr>
              <a:t>Ueyama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 2003)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Japanese speakers are </a:t>
            </a:r>
            <a:r>
              <a:rPr lang="en-AU" b="1" dirty="0"/>
              <a:t>very sensitive </a:t>
            </a:r>
            <a:r>
              <a:rPr lang="en-AU" dirty="0"/>
              <a:t>to vowel duration </a:t>
            </a:r>
            <a:br>
              <a:rPr lang="en-AU" dirty="0"/>
            </a:b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(Kato et al. 2001) </a:t>
            </a:r>
            <a:r>
              <a:rPr lang="en-AU" dirty="0"/>
              <a:t>and </a:t>
            </a:r>
            <a:r>
              <a:rPr lang="en-AU" b="1" dirty="0"/>
              <a:t>exaggerate duration to compensate </a:t>
            </a:r>
            <a:br>
              <a:rPr lang="en-AU" dirty="0"/>
            </a:br>
            <a:r>
              <a:rPr lang="en-AU" dirty="0"/>
              <a:t>for the relative insensitivity to formant differences </a:t>
            </a:r>
            <a:br>
              <a:rPr lang="en-AU" dirty="0"/>
            </a:b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(Morrison 2002)</a:t>
            </a:r>
            <a:endParaRPr lang="en-AU" dirty="0"/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B052CBA-F975-FCE1-82B6-076D42C74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299" b="869"/>
          <a:stretch/>
        </p:blipFill>
        <p:spPr>
          <a:xfrm>
            <a:off x="9218531" y="44625"/>
            <a:ext cx="2973469" cy="2664296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CB00B0FA-BB6A-2E73-F942-E86193CA3E0D}"/>
              </a:ext>
            </a:extLst>
          </p:cNvPr>
          <p:cNvSpPr/>
          <p:nvPr/>
        </p:nvSpPr>
        <p:spPr>
          <a:xfrm>
            <a:off x="1415480" y="2831919"/>
            <a:ext cx="1152128" cy="1152128"/>
          </a:xfrm>
          <a:prstGeom prst="ellipse">
            <a:avLst/>
          </a:prstGeom>
          <a:solidFill>
            <a:srgbClr val="FFC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1" dirty="0"/>
              <a:t>/</a:t>
            </a:r>
            <a:r>
              <a:rPr lang="en-AU" sz="2000" b="1" dirty="0" err="1"/>
              <a:t>i</a:t>
            </a:r>
            <a:r>
              <a:rPr lang="en-AU" sz="2000" b="1" dirty="0"/>
              <a:t>/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8B093F8-5071-672E-5F11-E5D8865A3DD5}"/>
              </a:ext>
            </a:extLst>
          </p:cNvPr>
          <p:cNvSpPr/>
          <p:nvPr/>
        </p:nvSpPr>
        <p:spPr>
          <a:xfrm>
            <a:off x="2342722" y="2831919"/>
            <a:ext cx="1152128" cy="1152128"/>
          </a:xfrm>
          <a:prstGeom prst="ellipse">
            <a:avLst/>
          </a:prstGeom>
          <a:solidFill>
            <a:schemeClr val="bg1">
              <a:lumMod val="6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1" dirty="0"/>
              <a:t>/ɪ/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E9BB83-C1AD-DC40-E60E-5AADBAD7BE54}"/>
              </a:ext>
            </a:extLst>
          </p:cNvPr>
          <p:cNvSpPr txBox="1"/>
          <p:nvPr/>
        </p:nvSpPr>
        <p:spPr>
          <a:xfrm>
            <a:off x="1271464" y="2492896"/>
            <a:ext cx="2396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L1 English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speaker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(ENS)</a:t>
            </a:r>
            <a:endParaRPr lang="en-AU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6805BC-430A-3839-A2CB-F1D843331894}"/>
              </a:ext>
            </a:extLst>
          </p:cNvPr>
          <p:cNvSpPr txBox="1"/>
          <p:nvPr/>
        </p:nvSpPr>
        <p:spPr>
          <a:xfrm>
            <a:off x="9469476" y="3704365"/>
            <a:ext cx="260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Japanese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learners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of English</a:t>
            </a:r>
            <a:endParaRPr lang="en-AU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54C71E7-BB35-3842-3813-5E9D475F6BA8}"/>
              </a:ext>
            </a:extLst>
          </p:cNvPr>
          <p:cNvSpPr/>
          <p:nvPr/>
        </p:nvSpPr>
        <p:spPr>
          <a:xfrm>
            <a:off x="5519936" y="2852936"/>
            <a:ext cx="1152128" cy="1152128"/>
          </a:xfrm>
          <a:prstGeom prst="ellipse">
            <a:avLst/>
          </a:prstGeom>
          <a:solidFill>
            <a:srgbClr val="FFC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1" dirty="0"/>
              <a:t>/</a:t>
            </a:r>
            <a:r>
              <a:rPr lang="en-AU" sz="2000" b="1" dirty="0" err="1"/>
              <a:t>i</a:t>
            </a:r>
            <a:r>
              <a:rPr lang="en-AU" sz="2000" b="1" dirty="0"/>
              <a:t>/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46FCF83-2C48-6EF3-C5E3-8E1A63042DA7}"/>
              </a:ext>
            </a:extLst>
          </p:cNvPr>
          <p:cNvSpPr/>
          <p:nvPr/>
        </p:nvSpPr>
        <p:spPr>
          <a:xfrm>
            <a:off x="5735960" y="2852936"/>
            <a:ext cx="1152128" cy="1152128"/>
          </a:xfrm>
          <a:prstGeom prst="ellipse">
            <a:avLst/>
          </a:prstGeom>
          <a:solidFill>
            <a:schemeClr val="bg1">
              <a:lumMod val="6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1" dirty="0"/>
              <a:t>/ɪ/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A70019D-76F6-241D-6016-BA4B96D60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9" t="2920"/>
          <a:stretch/>
        </p:blipFill>
        <p:spPr>
          <a:xfrm>
            <a:off x="7170500" y="4012142"/>
            <a:ext cx="4784833" cy="26572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57577BE-DE3F-2998-D216-B55A479A743B}"/>
              </a:ext>
            </a:extLst>
          </p:cNvPr>
          <p:cNvSpPr txBox="1"/>
          <p:nvPr/>
        </p:nvSpPr>
        <p:spPr>
          <a:xfrm>
            <a:off x="7453252" y="3704365"/>
            <a:ext cx="2171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L1 English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speakers</a:t>
            </a:r>
            <a:endParaRPr lang="en-AU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F1011-4614-B3A1-9376-CB6816D553D7}"/>
              </a:ext>
            </a:extLst>
          </p:cNvPr>
          <p:cNvSpPr txBox="1"/>
          <p:nvPr/>
        </p:nvSpPr>
        <p:spPr>
          <a:xfrm>
            <a:off x="7691606" y="4620739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/ɪ/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085538-8F7A-8CB4-AEA7-F7CB5F61B119}"/>
              </a:ext>
            </a:extLst>
          </p:cNvPr>
          <p:cNvSpPr txBox="1"/>
          <p:nvPr/>
        </p:nvSpPr>
        <p:spPr>
          <a:xfrm>
            <a:off x="10151308" y="4620144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/ɪ/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4C3CF6-D6B7-1338-22A1-184BD047F4AB}"/>
              </a:ext>
            </a:extLst>
          </p:cNvPr>
          <p:cNvSpPr txBox="1"/>
          <p:nvPr/>
        </p:nvSpPr>
        <p:spPr>
          <a:xfrm>
            <a:off x="7991068" y="4980184"/>
            <a:ext cx="612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/</a:t>
            </a:r>
            <a:r>
              <a:rPr lang="en-AU" sz="2000" b="1" dirty="0" err="1"/>
              <a:t>i</a:t>
            </a:r>
            <a:r>
              <a:rPr lang="en-AU" sz="2000" b="1" dirty="0"/>
              <a:t>/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7D40C5-15C4-7004-17DB-C8C85EFBFF8D}"/>
              </a:ext>
            </a:extLst>
          </p:cNvPr>
          <p:cNvSpPr txBox="1"/>
          <p:nvPr/>
        </p:nvSpPr>
        <p:spPr>
          <a:xfrm>
            <a:off x="10668508" y="4980184"/>
            <a:ext cx="612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/</a:t>
            </a:r>
            <a:r>
              <a:rPr lang="en-AU" sz="2000" b="1" dirty="0" err="1"/>
              <a:t>i</a:t>
            </a:r>
            <a:r>
              <a:rPr lang="en-AU" sz="2000" b="1" dirty="0"/>
              <a:t>/</a:t>
            </a:r>
          </a:p>
        </p:txBody>
      </p:sp>
      <p:sp>
        <p:nvSpPr>
          <p:cNvPr id="38" name="Arrow: Left-Right 37">
            <a:extLst>
              <a:ext uri="{FF2B5EF4-FFF2-40B4-BE49-F238E27FC236}">
                <a16:creationId xmlns:a16="http://schemas.microsoft.com/office/drawing/2014/main" id="{BEAC4885-44B5-2E16-C8DD-ED2DF977E851}"/>
              </a:ext>
            </a:extLst>
          </p:cNvPr>
          <p:cNvSpPr/>
          <p:nvPr/>
        </p:nvSpPr>
        <p:spPr>
          <a:xfrm>
            <a:off x="10380476" y="4005064"/>
            <a:ext cx="612068" cy="16203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Arrow: Left-Right 38">
            <a:extLst>
              <a:ext uri="{FF2B5EF4-FFF2-40B4-BE49-F238E27FC236}">
                <a16:creationId xmlns:a16="http://schemas.microsoft.com/office/drawing/2014/main" id="{DBD344ED-F1FF-0DCD-4675-6A2B8E93C351}"/>
              </a:ext>
            </a:extLst>
          </p:cNvPr>
          <p:cNvSpPr/>
          <p:nvPr/>
        </p:nvSpPr>
        <p:spPr>
          <a:xfrm>
            <a:off x="7896200" y="4005064"/>
            <a:ext cx="288032" cy="111027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006CC-7C72-0CAA-1C1F-B4CB653662C9}"/>
              </a:ext>
            </a:extLst>
          </p:cNvPr>
          <p:cNvSpPr txBox="1"/>
          <p:nvPr/>
        </p:nvSpPr>
        <p:spPr>
          <a:xfrm>
            <a:off x="4932972" y="2492896"/>
            <a:ext cx="2891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Japanese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learner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 of English (JPN)</a:t>
            </a:r>
            <a:endParaRPr lang="en-AU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01AD35-21C1-EBCA-1241-CB59DAE3238A}"/>
              </a:ext>
            </a:extLst>
          </p:cNvPr>
          <p:cNvSpPr txBox="1"/>
          <p:nvPr/>
        </p:nvSpPr>
        <p:spPr>
          <a:xfrm>
            <a:off x="10488488" y="6539388"/>
            <a:ext cx="1525510" cy="310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prstClr val="black"/>
              </a:buClr>
              <a:buSzTx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en-A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Tsukada</a:t>
            </a: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2009)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61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Research Gaps | Research Questions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Problems and gaps in previous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Investigation mainly done in highly controlled laboratory conditions </a:t>
            </a:r>
            <a:br>
              <a:rPr lang="en-AU" dirty="0"/>
            </a:br>
            <a:r>
              <a:rPr lang="en-AU" dirty="0"/>
              <a:t>(scripted word | sentence-reading)</a:t>
            </a:r>
          </a:p>
          <a:p>
            <a:pPr marL="465750" lvl="1" indent="-285750">
              <a:buFont typeface="Wingdings" panose="05000000000000000000" pitchFamily="2" charset="2"/>
              <a:buChar char="Ø"/>
            </a:pPr>
            <a:r>
              <a:rPr lang="en-AU" sz="1800" dirty="0"/>
              <a:t>Learner vowel traits in naturalistic speech environments largely unknown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Small subject size (±10 speakers)</a:t>
            </a:r>
          </a:p>
          <a:p>
            <a:pPr marL="465750" lvl="1" indent="-285750">
              <a:buFont typeface="Wingdings" panose="05000000000000000000" pitchFamily="2" charset="2"/>
              <a:buChar char="Ø"/>
            </a:pPr>
            <a:r>
              <a:rPr lang="en-AU" sz="1800" dirty="0"/>
              <a:t>Limited generalisability | applicability of the findings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endParaRPr lang="en-AU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B052CBA-F975-FCE1-82B6-076D42C74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299" b="869"/>
          <a:stretch/>
        </p:blipFill>
        <p:spPr>
          <a:xfrm>
            <a:off x="9218531" y="44625"/>
            <a:ext cx="2973469" cy="266429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0A65C1C-77EB-4724-906D-DCE19003D206}"/>
              </a:ext>
            </a:extLst>
          </p:cNvPr>
          <p:cNvSpPr txBox="1"/>
          <p:nvPr/>
        </p:nvSpPr>
        <p:spPr>
          <a:xfrm>
            <a:off x="839379" y="3869174"/>
            <a:ext cx="10513242" cy="28931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AU" sz="800" b="1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AU" sz="2400" b="1" dirty="0"/>
              <a:t>Larger-scale analysis </a:t>
            </a:r>
            <a:r>
              <a:rPr lang="en-AU" sz="2400" dirty="0"/>
              <a:t>of vowels </a:t>
            </a:r>
            <a:br>
              <a:rPr lang="en-AU" sz="2400" dirty="0"/>
            </a:br>
            <a:r>
              <a:rPr lang="en-AU" sz="2400" dirty="0"/>
              <a:t>produced under more </a:t>
            </a:r>
            <a:r>
              <a:rPr lang="en-AU" sz="2400" b="1" dirty="0"/>
              <a:t>spontaneous speech</a:t>
            </a:r>
            <a:r>
              <a:rPr lang="en-AU" sz="2400" dirty="0"/>
              <a:t> conditions is needed!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AU" sz="900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AU" sz="2400" dirty="0"/>
              <a:t>RQ1: Do Japanese learners </a:t>
            </a:r>
            <a:r>
              <a:rPr lang="en-AU" sz="2400" b="1" dirty="0"/>
              <a:t>merge /i:/ and /ɪ/ as well as /u:/ and /ʊ/</a:t>
            </a:r>
            <a:r>
              <a:rPr lang="en-AU" sz="2400" dirty="0"/>
              <a:t>?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AU" sz="2400" dirty="0"/>
              <a:t>RQ2: Do Japanese learners </a:t>
            </a:r>
            <a:r>
              <a:rPr lang="en-AU" sz="2400" b="1" dirty="0"/>
              <a:t>exaggerate the length of vowels </a:t>
            </a:r>
            <a:r>
              <a:rPr lang="en-AU" sz="2400" dirty="0"/>
              <a:t>to compensate lack of spectral differentiation?</a:t>
            </a:r>
          </a:p>
        </p:txBody>
      </p:sp>
    </p:spTree>
    <p:extLst>
      <p:ext uri="{BB962C8B-B14F-4D97-AF65-F5344CB8AC3E}">
        <p14:creationId xmlns:p14="http://schemas.microsoft.com/office/powerpoint/2010/main" val="269427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AA6D3D-7333-8D54-3A4D-E8987EA3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911" y="116335"/>
            <a:ext cx="4344089" cy="2880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Methodology</a:t>
            </a:r>
            <a:r>
              <a:rPr lang="de-DE" dirty="0"/>
              <a:t> (Data | 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i="1" dirty="0"/>
              <a:t>International Corpus Network of Asian Learners of English </a:t>
            </a:r>
            <a:r>
              <a:rPr lang="en-AU" dirty="0"/>
              <a:t>(ICNALE) </a:t>
            </a:r>
            <a:br>
              <a:rPr lang="en-AU" dirty="0"/>
            </a:b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(Ishikawa 2014)</a:t>
            </a:r>
          </a:p>
          <a:p>
            <a:pPr marL="465750" lvl="1" indent="-285750">
              <a:buFont typeface="Courier New" panose="02070309020205020404" pitchFamily="49" charset="0"/>
              <a:buChar char="o"/>
            </a:pPr>
            <a:r>
              <a:rPr lang="en-AU" dirty="0"/>
              <a:t>Speech and text samples from English learners in Asia and L1 English speakers</a:t>
            </a:r>
          </a:p>
          <a:p>
            <a:pPr marL="465750" lvl="1" indent="-285750">
              <a:buFont typeface="Courier New" panose="02070309020205020404" pitchFamily="49" charset="0"/>
              <a:buChar char="o"/>
            </a:pPr>
            <a:r>
              <a:rPr lang="en-AU" dirty="0"/>
              <a:t>Spoken monologues: spontaneous speech from </a:t>
            </a:r>
            <a:r>
              <a:rPr lang="en-AU" b="1" dirty="0"/>
              <a:t>150 Japanese learners </a:t>
            </a:r>
            <a:br>
              <a:rPr lang="en-AU" b="1" dirty="0"/>
            </a:br>
            <a:r>
              <a:rPr lang="en-AU" dirty="0"/>
              <a:t>and </a:t>
            </a:r>
            <a:r>
              <a:rPr lang="en-AU" b="1" dirty="0"/>
              <a:t>132 L1 speakers of English</a:t>
            </a:r>
          </a:p>
          <a:p>
            <a:pPr marL="465750" lvl="1" indent="-285750">
              <a:buFont typeface="Courier New" panose="02070309020205020404" pitchFamily="49" charset="0"/>
              <a:buChar char="o"/>
            </a:pPr>
            <a:r>
              <a:rPr lang="en-AU" dirty="0"/>
              <a:t>Before processing</a:t>
            </a:r>
          </a:p>
          <a:p>
            <a:pPr marL="465750" lvl="1" indent="-285750">
              <a:buFont typeface="Courier New" panose="02070309020205020404" pitchFamily="49" charset="0"/>
              <a:buChar char="o"/>
            </a:pPr>
            <a:endParaRPr lang="en-AU" dirty="0"/>
          </a:p>
          <a:p>
            <a:pPr marL="465750" lvl="1" indent="-285750">
              <a:buFont typeface="Courier New" panose="02070309020205020404" pitchFamily="49" charset="0"/>
              <a:buChar char="o"/>
            </a:pPr>
            <a:endParaRPr lang="en-AU" dirty="0"/>
          </a:p>
          <a:p>
            <a:pPr marL="465750" lvl="1" indent="-285750">
              <a:buFont typeface="Courier New" panose="02070309020205020404" pitchFamily="49" charset="0"/>
              <a:buChar char="o"/>
            </a:pPr>
            <a:endParaRPr lang="en-AU" dirty="0"/>
          </a:p>
          <a:p>
            <a:pPr marL="465750" lvl="1" indent="-285750">
              <a:buFont typeface="Courier New" panose="02070309020205020404" pitchFamily="49" charset="0"/>
              <a:buChar char="o"/>
            </a:pPr>
            <a:r>
              <a:rPr lang="en-AU" dirty="0"/>
              <a:t>After processing (final data set)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0FD557-6C62-7E8A-8D76-EDAB0AA97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418126"/>
              </p:ext>
            </p:extLst>
          </p:nvPr>
        </p:nvGraphicFramePr>
        <p:xfrm>
          <a:off x="4555856" y="3744086"/>
          <a:ext cx="6148656" cy="126909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24776">
                  <a:extLst>
                    <a:ext uri="{9D8B030D-6E8A-4147-A177-3AD203B41FA5}">
                      <a16:colId xmlns:a16="http://schemas.microsoft.com/office/drawing/2014/main" val="1285940068"/>
                    </a:ext>
                  </a:extLst>
                </a:gridCol>
                <a:gridCol w="1279480">
                  <a:extLst>
                    <a:ext uri="{9D8B030D-6E8A-4147-A177-3AD203B41FA5}">
                      <a16:colId xmlns:a16="http://schemas.microsoft.com/office/drawing/2014/main" val="1109978871"/>
                    </a:ext>
                  </a:extLst>
                </a:gridCol>
                <a:gridCol w="770072">
                  <a:extLst>
                    <a:ext uri="{9D8B030D-6E8A-4147-A177-3AD203B41FA5}">
                      <a16:colId xmlns:a16="http://schemas.microsoft.com/office/drawing/2014/main" val="1528566469"/>
                    </a:ext>
                  </a:extLst>
                </a:gridCol>
                <a:gridCol w="1024776">
                  <a:extLst>
                    <a:ext uri="{9D8B030D-6E8A-4147-A177-3AD203B41FA5}">
                      <a16:colId xmlns:a16="http://schemas.microsoft.com/office/drawing/2014/main" val="2801584816"/>
                    </a:ext>
                  </a:extLst>
                </a:gridCol>
                <a:gridCol w="1024776">
                  <a:extLst>
                    <a:ext uri="{9D8B030D-6E8A-4147-A177-3AD203B41FA5}">
                      <a16:colId xmlns:a16="http://schemas.microsoft.com/office/drawing/2014/main" val="599504542"/>
                    </a:ext>
                  </a:extLst>
                </a:gridCol>
                <a:gridCol w="1024776">
                  <a:extLst>
                    <a:ext uri="{9D8B030D-6E8A-4147-A177-3AD203B41FA5}">
                      <a16:colId xmlns:a16="http://schemas.microsoft.com/office/drawing/2014/main" val="839524609"/>
                    </a:ext>
                  </a:extLst>
                </a:gridCol>
              </a:tblGrid>
              <a:tr h="32501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Type</a:t>
                      </a:r>
                      <a:endParaRPr lang="en-AU" sz="1800" b="1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Speakers</a:t>
                      </a:r>
                      <a:endParaRPr lang="en-AU" sz="1800" b="1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en-AU" sz="1800" b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ɪ</a:t>
                      </a:r>
                      <a:r>
                        <a:rPr lang="en-AU" sz="1800" b="1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/</a:t>
                      </a:r>
                      <a:endParaRPr lang="en-AU" sz="1800" b="1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/i:/</a:t>
                      </a:r>
                      <a:endParaRPr lang="en-AU" sz="1800" b="1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en-AU" sz="1800" b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ʊ</a:t>
                      </a:r>
                      <a:r>
                        <a:rPr lang="en-AU" sz="1800" b="1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/</a:t>
                      </a:r>
                      <a:endParaRPr lang="en-AU" sz="1800" b="1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/u:/</a:t>
                      </a:r>
                      <a:endParaRPr lang="en-AU" sz="1800" b="1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701789"/>
                  </a:ext>
                </a:extLst>
              </a:tr>
              <a:tr h="309535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baseline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ENS</a:t>
                      </a:r>
                      <a:endParaRPr lang="en-AU" sz="1800" b="0" i="0" u="none" strike="noStrike" baseline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132</a:t>
                      </a:r>
                      <a:endParaRPr lang="en-AU" sz="1800" b="0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2,562</a:t>
                      </a:r>
                      <a:endParaRPr lang="en-AU" sz="1800" b="0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1,205</a:t>
                      </a:r>
                      <a:endParaRPr lang="en-AU" sz="1800" b="0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350</a:t>
                      </a:r>
                      <a:endParaRPr lang="en-AU" sz="1800" b="0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1,895</a:t>
                      </a:r>
                      <a:endParaRPr lang="en-AU" sz="1800" b="0" i="0" u="none" strike="noStrike" baseline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8386276"/>
                  </a:ext>
                </a:extLst>
              </a:tr>
              <a:tr h="309535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JPN</a:t>
                      </a:r>
                      <a:endParaRPr lang="en-AU" sz="1800" b="0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150</a:t>
                      </a:r>
                      <a:endParaRPr lang="en-AU" sz="1800" b="0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3,696</a:t>
                      </a:r>
                      <a:endParaRPr lang="en-AU" sz="1800" b="0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1,203</a:t>
                      </a:r>
                      <a:endParaRPr lang="en-AU" sz="1800" b="0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644</a:t>
                      </a:r>
                      <a:endParaRPr lang="en-AU" sz="1800" b="0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1,261</a:t>
                      </a:r>
                      <a:endParaRPr lang="en-AU" sz="1800" b="0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947473"/>
                  </a:ext>
                </a:extLst>
              </a:tr>
              <a:tr h="32501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 baseline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Total</a:t>
                      </a:r>
                      <a:endParaRPr lang="en-AU" sz="1800" b="1" i="0" u="none" strike="noStrike" baseline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282</a:t>
                      </a:r>
                      <a:endParaRPr lang="en-AU" sz="1800" b="1" i="0" u="none" strike="noStrike" baseline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6,258</a:t>
                      </a:r>
                      <a:endParaRPr lang="en-AU" sz="1800" b="1" i="0" u="none" strike="noStrike" baseline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2,408</a:t>
                      </a:r>
                      <a:endParaRPr lang="en-AU" sz="1800" b="1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994</a:t>
                      </a:r>
                      <a:endParaRPr lang="en-AU" sz="1800" b="1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3,156</a:t>
                      </a:r>
                      <a:endParaRPr lang="en-AU" sz="1800" b="1" i="0" u="none" strike="noStrike" baseline="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0363307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54CF85-D2EB-4570-EDD1-2A0DF7C769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321977"/>
              </p:ext>
            </p:extLst>
          </p:nvPr>
        </p:nvGraphicFramePr>
        <p:xfrm>
          <a:off x="4511824" y="5256254"/>
          <a:ext cx="6148656" cy="126909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24776">
                  <a:extLst>
                    <a:ext uri="{9D8B030D-6E8A-4147-A177-3AD203B41FA5}">
                      <a16:colId xmlns:a16="http://schemas.microsoft.com/office/drawing/2014/main" val="1285940068"/>
                    </a:ext>
                  </a:extLst>
                </a:gridCol>
                <a:gridCol w="1279480">
                  <a:extLst>
                    <a:ext uri="{9D8B030D-6E8A-4147-A177-3AD203B41FA5}">
                      <a16:colId xmlns:a16="http://schemas.microsoft.com/office/drawing/2014/main" val="1109978871"/>
                    </a:ext>
                  </a:extLst>
                </a:gridCol>
                <a:gridCol w="770072">
                  <a:extLst>
                    <a:ext uri="{9D8B030D-6E8A-4147-A177-3AD203B41FA5}">
                      <a16:colId xmlns:a16="http://schemas.microsoft.com/office/drawing/2014/main" val="1528566469"/>
                    </a:ext>
                  </a:extLst>
                </a:gridCol>
                <a:gridCol w="1024776">
                  <a:extLst>
                    <a:ext uri="{9D8B030D-6E8A-4147-A177-3AD203B41FA5}">
                      <a16:colId xmlns:a16="http://schemas.microsoft.com/office/drawing/2014/main" val="2801584816"/>
                    </a:ext>
                  </a:extLst>
                </a:gridCol>
                <a:gridCol w="1024776">
                  <a:extLst>
                    <a:ext uri="{9D8B030D-6E8A-4147-A177-3AD203B41FA5}">
                      <a16:colId xmlns:a16="http://schemas.microsoft.com/office/drawing/2014/main" val="599504542"/>
                    </a:ext>
                  </a:extLst>
                </a:gridCol>
                <a:gridCol w="1024776">
                  <a:extLst>
                    <a:ext uri="{9D8B030D-6E8A-4147-A177-3AD203B41FA5}">
                      <a16:colId xmlns:a16="http://schemas.microsoft.com/office/drawing/2014/main" val="839524609"/>
                    </a:ext>
                  </a:extLst>
                </a:gridCol>
              </a:tblGrid>
              <a:tr h="32501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 baseline="0" dirty="0">
                          <a:effectLst/>
                        </a:rPr>
                        <a:t>Type</a:t>
                      </a:r>
                      <a:endParaRPr lang="en-AU" sz="18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effectLst/>
                        </a:rPr>
                        <a:t>Speakers</a:t>
                      </a:r>
                      <a:endParaRPr lang="en-AU" sz="18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effectLst/>
                        </a:rPr>
                        <a:t>/</a:t>
                      </a:r>
                      <a:r>
                        <a:rPr lang="en-AU" sz="1800" b="1" baseline="0" dirty="0"/>
                        <a:t>ɪ</a:t>
                      </a:r>
                      <a:r>
                        <a:rPr lang="en-AU" sz="1800" b="1" u="none" strike="noStrike" baseline="0" dirty="0">
                          <a:effectLst/>
                        </a:rPr>
                        <a:t>/</a:t>
                      </a:r>
                      <a:endParaRPr lang="en-AU" sz="18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effectLst/>
                        </a:rPr>
                        <a:t>/i:/</a:t>
                      </a:r>
                      <a:endParaRPr lang="en-AU" sz="18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effectLst/>
                        </a:rPr>
                        <a:t>/</a:t>
                      </a:r>
                      <a:r>
                        <a:rPr lang="en-AU" sz="1800" b="1" baseline="0" dirty="0"/>
                        <a:t>ʊ</a:t>
                      </a:r>
                      <a:r>
                        <a:rPr lang="en-AU" sz="1800" b="1" u="none" strike="noStrike" baseline="0" dirty="0">
                          <a:effectLst/>
                        </a:rPr>
                        <a:t>/</a:t>
                      </a:r>
                      <a:endParaRPr lang="en-AU" sz="18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effectLst/>
                        </a:rPr>
                        <a:t>/u:/</a:t>
                      </a:r>
                      <a:endParaRPr lang="en-AU" sz="18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701789"/>
                  </a:ext>
                </a:extLst>
              </a:tr>
              <a:tr h="309535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baseline="0">
                          <a:effectLst/>
                        </a:rPr>
                        <a:t>ENS</a:t>
                      </a:r>
                      <a:endParaRPr lang="en-AU" sz="18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effectLst/>
                        </a:rPr>
                        <a:t>105</a:t>
                      </a:r>
                      <a:endParaRPr lang="en-AU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effectLst/>
                        </a:rPr>
                        <a:t>693</a:t>
                      </a:r>
                      <a:endParaRPr lang="en-AU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effectLst/>
                        </a:rPr>
                        <a:t>939</a:t>
                      </a:r>
                      <a:endParaRPr lang="en-AU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effectLst/>
                        </a:rPr>
                        <a:t>189</a:t>
                      </a:r>
                      <a:endParaRPr lang="en-AU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effectLst/>
                        </a:rPr>
                        <a:t>395</a:t>
                      </a:r>
                      <a:endParaRPr lang="en-AU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78386276"/>
                  </a:ext>
                </a:extLst>
              </a:tr>
              <a:tr h="309535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baseline="0" dirty="0">
                          <a:effectLst/>
                        </a:rPr>
                        <a:t>JPN</a:t>
                      </a:r>
                      <a:endParaRPr lang="en-AU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effectLst/>
                        </a:rPr>
                        <a:t>141</a:t>
                      </a:r>
                      <a:endParaRPr lang="en-AU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1,122</a:t>
                      </a:r>
                      <a:endParaRPr lang="en-AU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535</a:t>
                      </a:r>
                      <a:endParaRPr lang="en-AU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effectLst/>
                        </a:rPr>
                        <a:t>188</a:t>
                      </a:r>
                      <a:endParaRPr lang="en-AU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baseline="0" dirty="0">
                          <a:effectLst/>
                        </a:rPr>
                        <a:t>281</a:t>
                      </a:r>
                      <a:endParaRPr lang="en-AU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947473"/>
                  </a:ext>
                </a:extLst>
              </a:tr>
              <a:tr h="32501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 baseline="0">
                          <a:effectLst/>
                        </a:rPr>
                        <a:t>Total</a:t>
                      </a:r>
                      <a:endParaRPr lang="en-AU" sz="1800" b="1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effectLst/>
                        </a:rPr>
                        <a:t>246</a:t>
                      </a:r>
                      <a:endParaRPr lang="en-AU" sz="18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effectLst/>
                        </a:rPr>
                        <a:t>1,815</a:t>
                      </a:r>
                      <a:endParaRPr lang="en-AU" sz="18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effectLst/>
                        </a:rPr>
                        <a:t>1,474</a:t>
                      </a:r>
                      <a:endParaRPr lang="en-AU" sz="18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effectLst/>
                        </a:rPr>
                        <a:t>377</a:t>
                      </a:r>
                      <a:endParaRPr lang="en-AU" sz="18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baseline="0" dirty="0">
                          <a:effectLst/>
                        </a:rPr>
                        <a:t>676</a:t>
                      </a:r>
                      <a:endParaRPr lang="en-AU" sz="18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03633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98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AA6D3D-7333-8D54-3A4D-E8987EA3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911" y="116335"/>
            <a:ext cx="4344089" cy="2880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Methodology</a:t>
            </a:r>
            <a:r>
              <a:rPr lang="de-DE" dirty="0"/>
              <a:t> (Data | 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11305330" cy="4608515"/>
          </a:xfrm>
        </p:spPr>
        <p:txBody>
          <a:bodyPr>
            <a:normAutofit/>
          </a:bodyPr>
          <a:lstStyle/>
          <a:p>
            <a:r>
              <a:rPr lang="en-AU" b="1" dirty="0"/>
              <a:t>Data Processing 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(R 4.2, R Core team (2022) in RStudio (RStudio Team 2022))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Aligning speech with audio using Web-MAUS 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</a:rPr>
              <a:t>Schiel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 1999) </a:t>
            </a:r>
            <a:br>
              <a:rPr lang="en-AU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(this produces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</a:rPr>
              <a:t>Praat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</a:rPr>
              <a:t>TextGrids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Automated extraction of vowel formants and vowel duration from </a:t>
            </a:r>
            <a:r>
              <a:rPr lang="en-AU" dirty="0" err="1"/>
              <a:t>Praat</a:t>
            </a:r>
            <a:r>
              <a:rPr lang="en-AU" dirty="0"/>
              <a:t> </a:t>
            </a:r>
            <a:r>
              <a:rPr lang="en-AU" dirty="0" err="1"/>
              <a:t>TextGrids</a:t>
            </a:r>
            <a:r>
              <a:rPr lang="en-AU" dirty="0"/>
              <a:t> 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(Wickham et al. 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monosyllabic words were retained and outliers were removed using Kernel Density Estimation</a:t>
            </a:r>
            <a:endParaRPr lang="en-AU" dirty="0"/>
          </a:p>
          <a:p>
            <a:r>
              <a:rPr lang="en-AU" b="1" dirty="0"/>
              <a:t>Statistical Analysis</a:t>
            </a:r>
          </a:p>
          <a:p>
            <a:pPr marL="465750" lvl="1" indent="-285750"/>
            <a:r>
              <a:rPr lang="en-AU" dirty="0"/>
              <a:t>Mergers → </a:t>
            </a:r>
            <a:r>
              <a:rPr lang="en-AU" b="1" dirty="0"/>
              <a:t>Bhattacharya affinity </a:t>
            </a:r>
            <a:r>
              <a:rPr lang="en-AU" dirty="0"/>
              <a:t>(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Johnson 2015</a:t>
            </a:r>
            <a:r>
              <a:rPr lang="en-AU" dirty="0"/>
              <a:t>, measure of overlap of scatter clouds, 1 = perfect overlap)</a:t>
            </a:r>
          </a:p>
          <a:p>
            <a:pPr marL="465750" lvl="1" indent="-285750"/>
            <a:r>
              <a:rPr lang="en-AU" dirty="0"/>
              <a:t>Duration → </a:t>
            </a:r>
            <a:r>
              <a:rPr lang="en-AU" b="1" dirty="0"/>
              <a:t>Mixed-Effects Regression Model 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(lme4: Bates et al. (2015),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</a:rPr>
              <a:t>sjPlot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AU" sz="1400" dirty="0" err="1">
                <a:solidFill>
                  <a:schemeClr val="bg1">
                    <a:lumMod val="50000"/>
                  </a:schemeClr>
                </a:solidFill>
              </a:rPr>
              <a:t>Lüdeke</a:t>
            </a:r>
            <a:r>
              <a:rPr lang="en-AU" sz="1400" dirty="0">
                <a:solidFill>
                  <a:schemeClr val="bg1">
                    <a:lumMod val="50000"/>
                  </a:schemeClr>
                </a:solidFill>
              </a:rPr>
              <a:t> (2021))</a:t>
            </a:r>
          </a:p>
          <a:p>
            <a:pPr marL="645750" lvl="2" indent="-285750">
              <a:buFont typeface="Courier New" panose="02070309020205020404" pitchFamily="49" charset="0"/>
              <a:buChar char="o"/>
            </a:pPr>
            <a:r>
              <a:rPr lang="en-AU" dirty="0"/>
              <a:t>DV: duration</a:t>
            </a:r>
          </a:p>
          <a:p>
            <a:pPr marL="645750" lvl="2" indent="-285750">
              <a:buFont typeface="Courier New" panose="02070309020205020404" pitchFamily="49" charset="0"/>
              <a:buChar char="o"/>
            </a:pPr>
            <a:r>
              <a:rPr lang="en-AU" dirty="0"/>
              <a:t>IVs: type, vowel, gender, age, word type</a:t>
            </a:r>
          </a:p>
          <a:p>
            <a:pPr marL="645750" lvl="2" indent="-285750">
              <a:buFont typeface="Courier New" panose="02070309020205020404" pitchFamily="49" charset="0"/>
              <a:buChar char="o"/>
            </a:pPr>
            <a:r>
              <a:rPr lang="en-AU" dirty="0"/>
              <a:t>REs: word, speaker</a:t>
            </a:r>
          </a:p>
        </p:txBody>
      </p:sp>
    </p:spTree>
    <p:extLst>
      <p:ext uri="{BB962C8B-B14F-4D97-AF65-F5344CB8AC3E}">
        <p14:creationId xmlns:p14="http://schemas.microsoft.com/office/powerpoint/2010/main" val="40437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Mergers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/i:/ and /ɪ/</a:t>
            </a:r>
          </a:p>
          <a:p>
            <a:pPr marL="465750" lvl="1" indent="-285750">
              <a:buFont typeface="Courier New" panose="02070309020205020404" pitchFamily="49" charset="0"/>
              <a:buChar char="o"/>
            </a:pPr>
            <a:r>
              <a:rPr lang="en-AU" dirty="0"/>
              <a:t>JPN Bhattacharya affinity: .901</a:t>
            </a:r>
          </a:p>
          <a:p>
            <a:pPr marL="465750" lvl="1" indent="-285750">
              <a:buFont typeface="Courier New" panose="02070309020205020404" pitchFamily="49" charset="0"/>
              <a:buChar char="o"/>
            </a:pPr>
            <a:r>
              <a:rPr lang="en-AU" dirty="0"/>
              <a:t>ENS Bhattacharya affinity: .757</a:t>
            </a:r>
          </a:p>
          <a:p>
            <a:pPr lvl="1" indent="0">
              <a:buNone/>
            </a:pPr>
            <a:r>
              <a:rPr lang="en-AU" b="1" dirty="0"/>
              <a:t>Substantively more overlap among JPN!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/u:/ and /ʊ/ </a:t>
            </a:r>
          </a:p>
          <a:p>
            <a:pPr marL="465750" lvl="1" indent="-285750">
              <a:buFont typeface="Courier New" panose="02070309020205020404" pitchFamily="49" charset="0"/>
              <a:buChar char="o"/>
            </a:pPr>
            <a:r>
              <a:rPr lang="en-AU" dirty="0"/>
              <a:t>JPN Bhattacharya affinity: .932</a:t>
            </a:r>
          </a:p>
          <a:p>
            <a:pPr marL="465750" lvl="1" indent="-285750">
              <a:buFont typeface="Courier New" panose="02070309020205020404" pitchFamily="49" charset="0"/>
              <a:buChar char="o"/>
            </a:pPr>
            <a:r>
              <a:rPr lang="en-AU" dirty="0"/>
              <a:t>ENS Bhattacharya affinity: .952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0876A-F93A-E1CE-BC2B-D6371C9069C1}"/>
              </a:ext>
            </a:extLst>
          </p:cNvPr>
          <p:cNvSpPr txBox="1"/>
          <p:nvPr/>
        </p:nvSpPr>
        <p:spPr>
          <a:xfrm>
            <a:off x="623392" y="5083150"/>
            <a:ext cx="5112606" cy="1523494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AU" sz="800" b="1" dirty="0"/>
          </a:p>
          <a:p>
            <a:r>
              <a:rPr lang="en-AU" sz="2400" b="1" dirty="0"/>
              <a:t>Mergers confirmed </a:t>
            </a:r>
            <a:r>
              <a:rPr lang="en-AU" sz="2400" dirty="0"/>
              <a:t>for</a:t>
            </a:r>
            <a:r>
              <a:rPr lang="en-AU" sz="2400" b="1" dirty="0"/>
              <a:t> spectrally similar vowels </a:t>
            </a:r>
            <a:r>
              <a:rPr lang="en-AU" sz="2400" dirty="0"/>
              <a:t>(ENS also merge /u:/ and /ʊ/)!</a:t>
            </a:r>
          </a:p>
          <a:p>
            <a:r>
              <a:rPr lang="en-AU" sz="800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3D166-66CD-7352-15D2-C2BCB89028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150145"/>
            <a:ext cx="5513204" cy="3307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786974-C50B-4BC7-C86C-A8EB8CEC4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04" y="3416403"/>
            <a:ext cx="5735996" cy="344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3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10180-B796-C332-EE2D-B9C181839F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014" y="171102"/>
            <a:ext cx="5657220" cy="3394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AF9B5A-99B5-6664-1D6A-BD70E2AA67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014" y="3538057"/>
            <a:ext cx="5475292" cy="3285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44E90A-8664-414A-AAC8-D57B262C9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41" y="1772816"/>
            <a:ext cx="6201273" cy="466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5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JPN extend all vowel durations (not just long vowels)! </a:t>
            </a:r>
            <a:br>
              <a:rPr lang="en-AU" dirty="0"/>
            </a:br>
            <a:r>
              <a:rPr lang="en-AU" dirty="0"/>
              <a:t>(expectation: short vowels shorter | long vowels longer!)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JPN exaggerate the duration difference of both </a:t>
            </a:r>
            <a:br>
              <a:rPr lang="en-AU" dirty="0"/>
            </a:br>
            <a:r>
              <a:rPr lang="en-AU" dirty="0"/>
              <a:t>/i:/ and /ɪ/ as well as /u:/ and /ʊ/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44662-70CE-B953-4BA7-68DBC6D9B026}"/>
              </a:ext>
            </a:extLst>
          </p:cNvPr>
          <p:cNvSpPr txBox="1"/>
          <p:nvPr/>
        </p:nvSpPr>
        <p:spPr>
          <a:xfrm>
            <a:off x="619718" y="4149080"/>
            <a:ext cx="5472608" cy="1523494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AU" sz="800" b="1" dirty="0"/>
          </a:p>
          <a:p>
            <a:r>
              <a:rPr lang="en-AU" sz="2400" b="1" dirty="0"/>
              <a:t>Exaggerated duration difference by JPN speakers confirmed </a:t>
            </a:r>
            <a:r>
              <a:rPr lang="en-AU" sz="2400" dirty="0"/>
              <a:t>for</a:t>
            </a:r>
            <a:r>
              <a:rPr lang="en-AU" sz="2400" b="1" dirty="0"/>
              <a:t> both /i:/ </a:t>
            </a:r>
            <a:r>
              <a:rPr lang="en-AU" sz="2400" dirty="0"/>
              <a:t>and</a:t>
            </a:r>
            <a:r>
              <a:rPr lang="en-AU" sz="2400" b="1" dirty="0"/>
              <a:t> /ɪ/ </a:t>
            </a:r>
            <a:r>
              <a:rPr lang="en-AU" sz="2400" dirty="0"/>
              <a:t>as well as </a:t>
            </a:r>
            <a:r>
              <a:rPr lang="en-AU" sz="2400" b="1" dirty="0"/>
              <a:t>/u:/ </a:t>
            </a:r>
            <a:r>
              <a:rPr lang="en-AU" sz="2400" dirty="0"/>
              <a:t>and</a:t>
            </a:r>
            <a:r>
              <a:rPr lang="en-AU" sz="2400" b="1" dirty="0"/>
              <a:t> /ʊ/!</a:t>
            </a:r>
          </a:p>
          <a:p>
            <a:r>
              <a:rPr lang="en-AU" sz="800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10180-B796-C332-EE2D-B9C181839F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014" y="171102"/>
            <a:ext cx="5657220" cy="3394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AF9B5A-99B5-6664-1D6A-BD70E2AA67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014" y="3538057"/>
            <a:ext cx="5475292" cy="328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5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Discussion | Outlook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1991" y="1700213"/>
            <a:ext cx="5184649" cy="4764449"/>
          </a:xfrm>
        </p:spPr>
        <p:txBody>
          <a:bodyPr>
            <a:normAutofit lnSpcReduction="10000"/>
          </a:bodyPr>
          <a:lstStyle/>
          <a:p>
            <a:r>
              <a:rPr lang="en-AU" b="1" dirty="0"/>
              <a:t>Limitations</a:t>
            </a:r>
            <a:r>
              <a:rPr lang="en-AU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Quality of recordings is really poor! (minute-long recordings recorded on cell phones)!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Difficult to control semantic | phonological environments (which is important) </a:t>
            </a:r>
            <a:r>
              <a:rPr lang="en-AU" sz="1500" dirty="0">
                <a:solidFill>
                  <a:schemeClr val="bg1">
                    <a:lumMod val="50000"/>
                  </a:schemeClr>
                </a:solidFill>
              </a:rPr>
              <a:t>(see </a:t>
            </a:r>
            <a:r>
              <a:rPr lang="en-AU" sz="1500" dirty="0" err="1">
                <a:solidFill>
                  <a:schemeClr val="bg1">
                    <a:lumMod val="50000"/>
                  </a:schemeClr>
                </a:solidFill>
              </a:rPr>
              <a:t>Visceglia</a:t>
            </a:r>
            <a:r>
              <a:rPr lang="en-AU" sz="1500" dirty="0">
                <a:solidFill>
                  <a:schemeClr val="bg1">
                    <a:lumMod val="50000"/>
                  </a:schemeClr>
                </a:solidFill>
              </a:rPr>
              <a:t> et al. 2009)</a:t>
            </a:r>
          </a:p>
          <a:p>
            <a:r>
              <a:rPr lang="en-AU" b="1" dirty="0"/>
              <a:t>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Bad quality could | can be compensated using advanced methods (Kernel Density Estimation)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Insights into vowel production by JPN learners in </a:t>
            </a:r>
            <a:r>
              <a:rPr lang="en-AU" b="1" dirty="0"/>
              <a:t>spontaneous speech </a:t>
            </a:r>
            <a:r>
              <a:rPr lang="en-AU" dirty="0"/>
              <a:t>(underexplored) → natural setting allows to </a:t>
            </a:r>
            <a:r>
              <a:rPr lang="en-AU" b="1" dirty="0"/>
              <a:t>generalise findings to real-life learner speech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Automated</a:t>
            </a:r>
            <a:r>
              <a:rPr lang="en-AU" dirty="0"/>
              <a:t> corpus-based investigation on larger samples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0E62CB-B8BF-2ED1-0E6B-05AA1721A5A3}"/>
              </a:ext>
            </a:extLst>
          </p:cNvPr>
          <p:cNvSpPr txBox="1">
            <a:spLocks/>
          </p:cNvSpPr>
          <p:nvPr/>
        </p:nvSpPr>
        <p:spPr>
          <a:xfrm>
            <a:off x="695401" y="1700808"/>
            <a:ext cx="5400599" cy="46085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79388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793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­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79388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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2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/>
              <a:t>Comparison with previous findings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Confirmation | Substantiation</a:t>
            </a:r>
          </a:p>
          <a:p>
            <a:pPr marL="465750" lvl="1" indent="-285750">
              <a:buFont typeface="Courier New" panose="02070309020205020404" pitchFamily="49" charset="0"/>
              <a:buChar char="o"/>
            </a:pPr>
            <a:r>
              <a:rPr lang="en-AU" dirty="0"/>
              <a:t>JPN: mergers of spectrally close vowels  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(lab settings: </a:t>
            </a:r>
            <a:r>
              <a:rPr lang="en-AU" sz="1600" dirty="0" err="1">
                <a:solidFill>
                  <a:schemeClr val="bg1">
                    <a:lumMod val="50000"/>
                  </a:schemeClr>
                </a:solidFill>
              </a:rPr>
              <a:t>Ueyama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 2003; </a:t>
            </a:r>
            <a:r>
              <a:rPr lang="en-AU" sz="1600" dirty="0" err="1">
                <a:solidFill>
                  <a:schemeClr val="bg1">
                    <a:lumMod val="50000"/>
                  </a:schemeClr>
                </a:solidFill>
              </a:rPr>
              <a:t>Tsukada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 2001)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Unique findings | Conflicts</a:t>
            </a:r>
          </a:p>
          <a:p>
            <a:pPr marL="465750" lvl="1" indent="-285750">
              <a:buFont typeface="Courier New" panose="02070309020205020404" pitchFamily="49" charset="0"/>
              <a:buChar char="o"/>
            </a:pPr>
            <a:r>
              <a:rPr lang="en-AU" dirty="0"/>
              <a:t>ENS: merger of /u:/ and /ʊ/ in </a:t>
            </a:r>
            <a:r>
              <a:rPr lang="en-AU" dirty="0" err="1"/>
              <a:t>spon</a:t>
            </a:r>
            <a:r>
              <a:rPr lang="en-AU" dirty="0"/>
              <a:t>. speech</a:t>
            </a:r>
          </a:p>
          <a:p>
            <a:pPr marL="465750" lvl="1" indent="-285750">
              <a:buFont typeface="Courier New" panose="02070309020205020404" pitchFamily="49" charset="0"/>
              <a:buChar char="o"/>
            </a:pPr>
            <a:r>
              <a:rPr lang="en-AU" dirty="0"/>
              <a:t>JPN: exaggerated durational contrasts between spectrally similar vowels in nat. settings 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(lab settings: </a:t>
            </a:r>
            <a:r>
              <a:rPr lang="en-AU" sz="1600" dirty="0" err="1">
                <a:solidFill>
                  <a:schemeClr val="bg1">
                    <a:lumMod val="50000"/>
                  </a:schemeClr>
                </a:solidFill>
              </a:rPr>
              <a:t>Tsukada</a:t>
            </a:r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 2009)</a:t>
            </a:r>
            <a:endParaRPr lang="en-AU" dirty="0"/>
          </a:p>
          <a:p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6E867-37CB-5EB8-E18D-2B4F0009253F}"/>
              </a:ext>
            </a:extLst>
          </p:cNvPr>
          <p:cNvSpPr txBox="1"/>
          <p:nvPr/>
        </p:nvSpPr>
        <p:spPr>
          <a:xfrm>
            <a:off x="623392" y="4797152"/>
            <a:ext cx="5832648" cy="1892826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AU" sz="800" b="1" dirty="0"/>
          </a:p>
          <a:p>
            <a:pPr marL="457200" indent="-457200">
              <a:buFont typeface="+mj-lt"/>
              <a:buAutoNum type="arabicPeriod"/>
            </a:pPr>
            <a:r>
              <a:rPr lang="en-AU" sz="2000" dirty="0"/>
              <a:t>Apply same method to German learners and learners of other languages (e.g. German)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/>
              <a:t>Determine what factors differentiate ENS and L2 speakers re. vowel production </a:t>
            </a:r>
          </a:p>
          <a:p>
            <a:pPr algn="ctr"/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(potential MA theses!)</a:t>
            </a:r>
          </a:p>
          <a:p>
            <a:endParaRPr lang="en-AU" sz="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869CA5-F87D-9203-AECA-959F5F4A11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990" y="73656"/>
            <a:ext cx="3316245" cy="19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6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DBDC5-F65A-569C-58BD-4925BB36F431}"/>
              </a:ext>
            </a:extLst>
          </p:cNvPr>
          <p:cNvSpPr txBox="1">
            <a:spLocks/>
          </p:cNvSpPr>
          <p:nvPr/>
        </p:nvSpPr>
        <p:spPr>
          <a:xfrm>
            <a:off x="263352" y="1104022"/>
            <a:ext cx="11712624" cy="5493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000" b="1" dirty="0"/>
              <a:t>Reproducibility in corpus-based computational analyses of learner speech</a:t>
            </a:r>
          </a:p>
          <a:p>
            <a:pPr algn="ctr"/>
            <a:endParaRPr lang="en-AU" sz="2000" dirty="0">
              <a:solidFill>
                <a:schemeClr val="tx1"/>
              </a:solidFill>
            </a:endParaRPr>
          </a:p>
          <a:p>
            <a:pPr algn="ctr"/>
            <a:endParaRPr lang="en-AU" sz="2000" dirty="0">
              <a:solidFill>
                <a:schemeClr val="tx1"/>
              </a:solidFill>
            </a:endParaRPr>
          </a:p>
          <a:p>
            <a:pPr algn="ctr"/>
            <a:endParaRPr lang="en-AU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AU" sz="2000" b="1" dirty="0">
                <a:solidFill>
                  <a:schemeClr val="tx1"/>
                </a:solidFill>
              </a:rPr>
              <a:t>Timeline | Table of Contents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Replication Crisis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Case </a:t>
            </a:r>
            <a:r>
              <a:rPr lang="de-DE" sz="2000" dirty="0" err="1">
                <a:solidFill>
                  <a:schemeClr val="tx1"/>
                </a:solidFill>
              </a:rPr>
              <a:t>study</a:t>
            </a:r>
            <a:r>
              <a:rPr lang="de-DE" sz="2000" dirty="0">
                <a:solidFill>
                  <a:schemeClr val="tx1"/>
                </a:solidFill>
              </a:rPr>
              <a:t>: L2 </a:t>
            </a:r>
            <a:r>
              <a:rPr lang="de-DE" sz="2000" dirty="0" err="1">
                <a:solidFill>
                  <a:schemeClr val="tx1"/>
                </a:solidFill>
              </a:rPr>
              <a:t>speech</a:t>
            </a:r>
            <a:r>
              <a:rPr lang="de-DE" sz="2000" dirty="0">
                <a:solidFill>
                  <a:schemeClr val="tx1"/>
                </a:solidFill>
              </a:rPr>
              <a:t> - Background and Motivation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Research Gaps | Research Questions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Methodology</a:t>
            </a:r>
            <a:r>
              <a:rPr lang="de-DE" dirty="0">
                <a:solidFill>
                  <a:schemeClr val="tx1"/>
                </a:solidFill>
              </a:rPr>
              <a:t> (Data and Analysis)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Results</a:t>
            </a:r>
            <a:endParaRPr lang="de-DE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Discussion</a:t>
            </a:r>
            <a:r>
              <a:rPr lang="de-DE" dirty="0"/>
              <a:t> | Outlook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Potential </a:t>
            </a:r>
            <a:r>
              <a:rPr lang="de-DE" sz="2000" dirty="0" err="1">
                <a:solidFill>
                  <a:schemeClr val="tx1"/>
                </a:solidFill>
              </a:rPr>
              <a:t>Applications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1933F-A9A0-C305-979B-A8D7790B6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67" y="4077072"/>
            <a:ext cx="3713849" cy="231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6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Potential Applications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7" y="1700213"/>
            <a:ext cx="10801349" cy="4608515"/>
          </a:xfrm>
        </p:spPr>
        <p:txBody>
          <a:bodyPr>
            <a:normAutofit/>
          </a:bodyPr>
          <a:lstStyle/>
          <a:p>
            <a:r>
              <a:rPr lang="en-AU" b="1" dirty="0"/>
              <a:t>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First large-scale, corpus-based studies of ESL vowel production in natural speech! </a:t>
            </a:r>
          </a:p>
          <a:p>
            <a:r>
              <a:rPr lang="en-AU" b="1" dirty="0"/>
              <a:t>Possible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Extend study to L1 German learners of English (or learners of other languages)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Can be applied to L3 and multilingual contexts (e.g., do multilingual learners have an advantage over bilingual learners?)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Creation of targeted classroom materials or a </a:t>
            </a:r>
            <a:r>
              <a:rPr lang="en-AU" dirty="0" err="1"/>
              <a:t>a</a:t>
            </a:r>
            <a:r>
              <a:rPr lang="en-AU" dirty="0"/>
              <a:t> mobile app to improve L1-like vowel production among (advanced) learners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F3DC2-FE42-15F5-CC9B-217B26CA0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990" y="87829"/>
            <a:ext cx="3316245" cy="1901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60A9FA-AF90-C158-BEC9-23903F1CA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592" y="4365104"/>
            <a:ext cx="2389204" cy="238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1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DBDC5-F65A-569C-58BD-4925BB36F431}"/>
              </a:ext>
            </a:extLst>
          </p:cNvPr>
          <p:cNvSpPr txBox="1">
            <a:spLocks/>
          </p:cNvSpPr>
          <p:nvPr/>
        </p:nvSpPr>
        <p:spPr>
          <a:xfrm>
            <a:off x="263352" y="2492896"/>
            <a:ext cx="11712624" cy="410445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000" b="1" dirty="0"/>
              <a:t>Thank you really very much! </a:t>
            </a:r>
          </a:p>
          <a:p>
            <a:pPr algn="ctr"/>
            <a:endParaRPr lang="en-AU" sz="4000" b="1" dirty="0"/>
          </a:p>
          <a:p>
            <a:pPr algn="ctr"/>
            <a:br>
              <a:rPr lang="en-AU" sz="3200" dirty="0"/>
            </a:br>
            <a:r>
              <a:rPr lang="en-AU" sz="3200" dirty="0"/>
              <a:t>Martin Schweinberger</a:t>
            </a:r>
          </a:p>
          <a:p>
            <a:pPr algn="ctr"/>
            <a:endParaRPr lang="en-US" sz="2000" dirty="0">
              <a:solidFill>
                <a:schemeClr val="tx1"/>
              </a:solidFill>
              <a:hlinkClick r:id="rId2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hlinkClick r:id="rId2"/>
              </a:rPr>
              <a:t>m.Schweinberger@uq.edu.au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50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References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7" y="1700213"/>
            <a:ext cx="10801349" cy="4608515"/>
          </a:xfrm>
        </p:spPr>
        <p:txBody>
          <a:bodyPr>
            <a:normAutofit/>
          </a:bodyPr>
          <a:lstStyle/>
          <a:p>
            <a:pPr indent="-540000"/>
            <a:r>
              <a:rPr lang="en-AU" sz="1400" b="1" dirty="0" err="1"/>
              <a:t>Flege</a:t>
            </a:r>
            <a:r>
              <a:rPr lang="en-AU" sz="1400" b="1" dirty="0"/>
              <a:t>, J. E. (1995). </a:t>
            </a:r>
            <a:r>
              <a:rPr lang="en-AU" sz="1400" dirty="0"/>
              <a:t>Second-language speech learning: theory, findings, and problems. In W. Strange (ed.), </a:t>
            </a:r>
            <a:r>
              <a:rPr lang="en-AU" sz="1400" i="1" dirty="0"/>
              <a:t>Speech perception and linguistic experience: Issues in cross-linguistic research</a:t>
            </a:r>
            <a:r>
              <a:rPr lang="en-AU" sz="1400" dirty="0"/>
              <a:t>, 233-277. York Press.</a:t>
            </a:r>
          </a:p>
          <a:p>
            <a:pPr indent="-540000"/>
            <a:r>
              <a:rPr lang="en-AU" sz="1400" b="1" dirty="0"/>
              <a:t>Franklin, A. D., &amp; </a:t>
            </a:r>
            <a:r>
              <a:rPr lang="en-AU" sz="1400" b="1" dirty="0" err="1"/>
              <a:t>Stoel</a:t>
            </a:r>
            <a:r>
              <a:rPr lang="en-AU" sz="1400" b="1" dirty="0"/>
              <a:t>-Gammon, C. (2014). </a:t>
            </a:r>
            <a:r>
              <a:rPr lang="en-AU" sz="1400" dirty="0"/>
              <a:t>Using multiple measures to document change in English vowels produced by Japanese, Korean, and Spanish speakers: The case for goodness and intelligibility. </a:t>
            </a:r>
            <a:r>
              <a:rPr lang="en-AU" sz="1400" i="1" dirty="0"/>
              <a:t>American Journal of Speech-Language Pathology</a:t>
            </a:r>
            <a:r>
              <a:rPr lang="en-AU" sz="1400" dirty="0"/>
              <a:t> 23(4): 625-640. </a:t>
            </a:r>
          </a:p>
          <a:p>
            <a:pPr indent="-540000"/>
            <a:r>
              <a:rPr lang="en-AU" sz="1400" b="1" dirty="0" err="1"/>
              <a:t>Grenon</a:t>
            </a:r>
            <a:r>
              <a:rPr lang="en-AU" sz="1400" b="1" dirty="0"/>
              <a:t>, I., Kubota, M., &amp; Sheppard, C. (2019). </a:t>
            </a:r>
            <a:r>
              <a:rPr lang="en-AU" sz="1400" dirty="0"/>
              <a:t>The creation of a new vowel category by adult learners after adaptive phonetic training. </a:t>
            </a:r>
            <a:r>
              <a:rPr lang="en-AU" sz="1400" i="1" dirty="0"/>
              <a:t>Journal of Phonetics </a:t>
            </a:r>
            <a:r>
              <a:rPr lang="en-AU" sz="1400" dirty="0"/>
              <a:t>72: 17-34.</a:t>
            </a:r>
          </a:p>
          <a:p>
            <a:pPr indent="-540000"/>
            <a:r>
              <a:rPr lang="en-AU" sz="1400" b="1" dirty="0"/>
              <a:t>Homma, Y. (1992). </a:t>
            </a:r>
            <a:r>
              <a:rPr lang="en-AU" sz="1400" i="1" dirty="0"/>
              <a:t>Acoustic phonetics in English &amp; Japanese</a:t>
            </a:r>
            <a:r>
              <a:rPr lang="en-AU" sz="1400" dirty="0"/>
              <a:t>. Yamaguchi </a:t>
            </a:r>
            <a:r>
              <a:rPr lang="en-AU" sz="1400" dirty="0" err="1"/>
              <a:t>Shoten</a:t>
            </a:r>
            <a:r>
              <a:rPr lang="en-AU" sz="1400" dirty="0"/>
              <a:t>.</a:t>
            </a:r>
          </a:p>
          <a:p>
            <a:pPr indent="-540000"/>
            <a:r>
              <a:rPr lang="en-AU" sz="1400" b="1" dirty="0"/>
              <a:t>Ingram, J. C. L., &amp; Park, S. G. (1997). </a:t>
            </a:r>
            <a:r>
              <a:rPr lang="en-AU" sz="1400" dirty="0"/>
              <a:t>Cross-language vowel perception and production by Japanese and Korean learners of English. </a:t>
            </a:r>
            <a:r>
              <a:rPr lang="en-AU" sz="1400" i="1" dirty="0"/>
              <a:t>Journal of Phonetics </a:t>
            </a:r>
            <a:r>
              <a:rPr lang="en-AU" sz="1400" dirty="0"/>
              <a:t>25(3): 343-370.</a:t>
            </a:r>
          </a:p>
          <a:p>
            <a:pPr indent="-540000"/>
            <a:r>
              <a:rPr lang="en-AU" sz="1400" b="1" dirty="0"/>
              <a:t>Johnson, D. E. (2015). </a:t>
            </a:r>
            <a:r>
              <a:rPr lang="en-AU" sz="1400" dirty="0"/>
              <a:t>Quantifying Overlap with Bhattacharyya's affinity and other measures! Paper presented at NWAV15 (https://danielezrajohnson.shinyapps.io/nwav_44/).</a:t>
            </a:r>
          </a:p>
          <a:p>
            <a:pPr indent="-540000"/>
            <a:r>
              <a:rPr lang="en-AU" sz="1400" b="1" dirty="0"/>
              <a:t>Kato, H., Tajima, K., &amp; </a:t>
            </a:r>
            <a:r>
              <a:rPr lang="en-AU" sz="1400" b="1" dirty="0" err="1"/>
              <a:t>Akahane</a:t>
            </a:r>
            <a:r>
              <a:rPr lang="en-AU" sz="1400" b="1" dirty="0"/>
              <a:t>-Yamada, R. (2001). </a:t>
            </a:r>
            <a:r>
              <a:rPr lang="en-AU" sz="1400" dirty="0"/>
              <a:t>Native and non-native perception of phonemic length contrasts in Japanese. </a:t>
            </a:r>
            <a:r>
              <a:rPr lang="en-AU" sz="1400" i="1" dirty="0"/>
              <a:t>The Journal of the Acoustical Society of America</a:t>
            </a:r>
            <a:r>
              <a:rPr lang="en-AU" sz="1400" dirty="0"/>
              <a:t> 110(5): 2686.</a:t>
            </a:r>
          </a:p>
          <a:p>
            <a:pPr indent="-540000"/>
            <a:r>
              <a:rPr lang="en-AU" sz="1400" b="1" dirty="0" err="1"/>
              <a:t>Ladefoged</a:t>
            </a:r>
            <a:r>
              <a:rPr lang="en-AU" sz="1400" b="1" dirty="0"/>
              <a:t>, P., &amp; Johnson, K. (2014). </a:t>
            </a:r>
            <a:r>
              <a:rPr lang="en-AU" sz="1400" i="1" dirty="0"/>
              <a:t>A Course in Phonetics</a:t>
            </a:r>
            <a:r>
              <a:rPr lang="en-AU" sz="1400" dirty="0"/>
              <a:t>. Cengage. </a:t>
            </a:r>
          </a:p>
          <a:p>
            <a:pPr indent="-540000"/>
            <a:r>
              <a:rPr lang="en-AU" sz="1400" b="1" dirty="0"/>
              <a:t>Morrison, G. S. (2002). </a:t>
            </a:r>
            <a:r>
              <a:rPr lang="en-AU" sz="1400" dirty="0"/>
              <a:t>Japanese listeners’ use of duration cues in the identification of English high front vowels. In J. Larson. &amp; M. Paster (eds.), </a:t>
            </a:r>
            <a:r>
              <a:rPr lang="en-AU" sz="1400" i="1" dirty="0"/>
              <a:t>Proceedings of the 28th annual meeting of the Berkeley Linguistics Society</a:t>
            </a:r>
            <a:r>
              <a:rPr lang="en-AU" sz="1400" dirty="0"/>
              <a:t>, 189–200. Berkeley Linguistics Society. </a:t>
            </a:r>
          </a:p>
        </p:txBody>
      </p:sp>
      <p:pic>
        <p:nvPicPr>
          <p:cNvPr id="1026" name="Picture 2" descr="The 50 great books on education">
            <a:extLst>
              <a:ext uri="{FF2B5EF4-FFF2-40B4-BE49-F238E27FC236}">
                <a16:creationId xmlns:a16="http://schemas.microsoft.com/office/drawing/2014/main" id="{F81AE507-1288-AE5A-ADF4-058E04FD6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583" y="0"/>
            <a:ext cx="2274417" cy="15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38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References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7" y="1700213"/>
            <a:ext cx="10801349" cy="4608515"/>
          </a:xfrm>
        </p:spPr>
        <p:txBody>
          <a:bodyPr>
            <a:normAutofit/>
          </a:bodyPr>
          <a:lstStyle/>
          <a:p>
            <a:pPr indent="-540000"/>
            <a:r>
              <a:rPr lang="en-AU" sz="1400" b="1" dirty="0" err="1"/>
              <a:t>Satoi</a:t>
            </a:r>
            <a:r>
              <a:rPr lang="en-AU" sz="1400" b="1" dirty="0"/>
              <a:t>, H., Yoshimura, M., &amp; </a:t>
            </a:r>
            <a:r>
              <a:rPr lang="en-AU" sz="1400" b="1" dirty="0" err="1"/>
              <a:t>Yabuuchi</a:t>
            </a:r>
            <a:r>
              <a:rPr lang="en-AU" sz="1400" b="1" dirty="0"/>
              <a:t>, S. (2005). </a:t>
            </a:r>
            <a:r>
              <a:rPr lang="en-AU" sz="1400" dirty="0"/>
              <a:t>The relationship between English speech rhythm and vowel reduction in production: Comparison between Japanese EFL learners and native English speakers. </a:t>
            </a:r>
            <a:r>
              <a:rPr lang="en-AU" sz="1400" i="1" dirty="0"/>
              <a:t>Language Education &amp; Technology </a:t>
            </a:r>
            <a:r>
              <a:rPr lang="en-AU" sz="1400" dirty="0"/>
              <a:t>42: 59-72. </a:t>
            </a:r>
          </a:p>
          <a:p>
            <a:pPr indent="-540000"/>
            <a:r>
              <a:rPr lang="en-AU" sz="1400" b="1" dirty="0" err="1"/>
              <a:t>Tsukada</a:t>
            </a:r>
            <a:r>
              <a:rPr lang="en-AU" sz="1400" b="1" dirty="0"/>
              <a:t>, K. (2001). </a:t>
            </a:r>
            <a:r>
              <a:rPr lang="en-AU" sz="1400" dirty="0"/>
              <a:t>Native vs non-native production of English vowels in spontaneous speech: An acoustic phonetic study. In P. Dalsgaard, B. Lindberg &amp; H. Benner (eds.), </a:t>
            </a:r>
            <a:r>
              <a:rPr lang="en-AU" sz="1400" i="1" dirty="0"/>
              <a:t>Proceedings of the 7th European Conference on Speech Communication and Technology (</a:t>
            </a:r>
            <a:r>
              <a:rPr lang="en-AU" sz="1400" i="1" dirty="0" err="1"/>
              <a:t>Eurospeech</a:t>
            </a:r>
            <a:r>
              <a:rPr lang="en-AU" sz="1400" i="1" dirty="0"/>
              <a:t> 2001)</a:t>
            </a:r>
            <a:r>
              <a:rPr lang="en-AU" sz="1400" dirty="0"/>
              <a:t>, 305-308.</a:t>
            </a:r>
          </a:p>
          <a:p>
            <a:pPr indent="-540000"/>
            <a:r>
              <a:rPr lang="en-AU" sz="1400" b="1" dirty="0" err="1"/>
              <a:t>Tsukada</a:t>
            </a:r>
            <a:r>
              <a:rPr lang="en-AU" sz="1400" b="1" dirty="0"/>
              <a:t>, K. (2009). </a:t>
            </a:r>
            <a:r>
              <a:rPr lang="en-AU" sz="1400" dirty="0"/>
              <a:t>Durational characteristics of English vowels produced by Japanese and Thai second language (L2) learners. </a:t>
            </a:r>
            <a:r>
              <a:rPr lang="en-AU" sz="1400" i="1" dirty="0"/>
              <a:t>Australian Journal of Linguistics </a:t>
            </a:r>
            <a:r>
              <a:rPr lang="en-AU" sz="1400" dirty="0"/>
              <a:t>29(2): 287-299.</a:t>
            </a:r>
          </a:p>
          <a:p>
            <a:pPr indent="-540000"/>
            <a:r>
              <a:rPr lang="en-AU" sz="1400" b="1" dirty="0" err="1"/>
              <a:t>Ueyama</a:t>
            </a:r>
            <a:r>
              <a:rPr lang="en-AU" sz="1400" b="1" dirty="0"/>
              <a:t>, M. (2003). </a:t>
            </a:r>
            <a:r>
              <a:rPr lang="en-AU" sz="1400" dirty="0"/>
              <a:t>Duration and quality in the production of the vowel length contrast in L2 English and L2 Japanese. In M. J. </a:t>
            </a:r>
            <a:r>
              <a:rPr lang="en-AU" sz="1400" dirty="0" err="1"/>
              <a:t>Solé</a:t>
            </a:r>
            <a:r>
              <a:rPr lang="en-AU" sz="1400" dirty="0"/>
              <a:t>., D. </a:t>
            </a:r>
            <a:r>
              <a:rPr lang="en-AU" sz="1400" dirty="0" err="1"/>
              <a:t>Recasens</a:t>
            </a:r>
            <a:r>
              <a:rPr lang="en-AU" sz="1400" dirty="0"/>
              <a:t>., &amp; J. Romero. (eds.), </a:t>
            </a:r>
            <a:r>
              <a:rPr lang="en-AU" sz="1400" i="1" dirty="0"/>
              <a:t>15th International Congress of Phonetic Sciences</a:t>
            </a:r>
            <a:r>
              <a:rPr lang="en-AU" sz="1400" dirty="0"/>
              <a:t>, 1509-1512. </a:t>
            </a:r>
            <a:r>
              <a:rPr lang="en-AU" sz="1400" dirty="0" err="1"/>
              <a:t>Universitat</a:t>
            </a:r>
            <a:r>
              <a:rPr lang="en-AU" sz="1400" dirty="0"/>
              <a:t> </a:t>
            </a:r>
            <a:r>
              <a:rPr lang="en-AU" sz="1400" dirty="0" err="1"/>
              <a:t>Autònoma</a:t>
            </a:r>
            <a:r>
              <a:rPr lang="en-AU" sz="1400" dirty="0"/>
              <a:t> de Barcelona. </a:t>
            </a:r>
          </a:p>
          <a:p>
            <a:pPr indent="-540000"/>
            <a:r>
              <a:rPr lang="en-AU" sz="1400" b="1" dirty="0" err="1"/>
              <a:t>Visceglia</a:t>
            </a:r>
            <a:r>
              <a:rPr lang="en-AU" sz="1400" b="1" dirty="0"/>
              <a:t>, T., Chiu-Yu., T., Kondo, M., Meng, H., &amp; </a:t>
            </a:r>
            <a:r>
              <a:rPr lang="en-AU" sz="1400" b="1" dirty="0" err="1"/>
              <a:t>Sagisaka</a:t>
            </a:r>
            <a:r>
              <a:rPr lang="en-AU" sz="1400" b="1" dirty="0"/>
              <a:t>, Y. (2009). </a:t>
            </a:r>
            <a:r>
              <a:rPr lang="en-AU" sz="1400" dirty="0"/>
              <a:t>Phonetic aspects of content design in AESOP (Asian English Speech </a:t>
            </a:r>
            <a:r>
              <a:rPr lang="en-AU" sz="1400" dirty="0" err="1"/>
              <a:t>cOrpus</a:t>
            </a:r>
            <a:r>
              <a:rPr lang="en-AU" sz="1400" dirty="0"/>
              <a:t> Project). </a:t>
            </a:r>
            <a:r>
              <a:rPr lang="en-AU" sz="1400" i="1" dirty="0"/>
              <a:t>Oriental COCOSDA International Conference on Speech Database and Assessments</a:t>
            </a:r>
            <a:r>
              <a:rPr lang="en-AU" sz="1400" dirty="0"/>
              <a:t>, 60-65.</a:t>
            </a:r>
          </a:p>
          <a:p>
            <a:pPr indent="-540000"/>
            <a:r>
              <a:rPr lang="en-AU" sz="1400" b="1" dirty="0"/>
              <a:t>Yamaguchi, T., &amp; </a:t>
            </a:r>
            <a:r>
              <a:rPr lang="en-AU" sz="1400" b="1" dirty="0" err="1"/>
              <a:t>Chiew</a:t>
            </a:r>
            <a:r>
              <a:rPr lang="en-AU" sz="1400" b="1" dirty="0"/>
              <a:t>. P. S. (2020). </a:t>
            </a:r>
            <a:r>
              <a:rPr lang="en-AU" sz="1400" dirty="0"/>
              <a:t>Is there conflation? An acoustic analysis of vowels in Japanese English. </a:t>
            </a:r>
            <a:r>
              <a:rPr lang="en-AU" sz="1400" i="1" dirty="0"/>
              <a:t>Asian Englishes</a:t>
            </a:r>
            <a:r>
              <a:rPr lang="en-AU" sz="1400" dirty="0"/>
              <a:t> 22(1): 35-51.</a:t>
            </a:r>
          </a:p>
        </p:txBody>
      </p:sp>
      <p:pic>
        <p:nvPicPr>
          <p:cNvPr id="4" name="Picture 2" descr="The 50 great books on education">
            <a:extLst>
              <a:ext uri="{FF2B5EF4-FFF2-40B4-BE49-F238E27FC236}">
                <a16:creationId xmlns:a16="http://schemas.microsoft.com/office/drawing/2014/main" id="{4B570181-C4A8-8CFC-051A-E33F807F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583" y="0"/>
            <a:ext cx="2274417" cy="15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10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Data &amp; Software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7" y="1700213"/>
            <a:ext cx="10801349" cy="4608515"/>
          </a:xfrm>
        </p:spPr>
        <p:txBody>
          <a:bodyPr>
            <a:normAutofit/>
          </a:bodyPr>
          <a:lstStyle/>
          <a:p>
            <a:pPr indent="-540000"/>
            <a:r>
              <a:rPr lang="en-AU" sz="1400" b="1" dirty="0"/>
              <a:t>Data</a:t>
            </a:r>
          </a:p>
          <a:p>
            <a:pPr indent="-540000"/>
            <a:r>
              <a:rPr lang="en-AU" sz="1400" b="1" dirty="0"/>
              <a:t>Ishikawa, S. (2014). </a:t>
            </a:r>
            <a:r>
              <a:rPr lang="en-AU" sz="1400" dirty="0"/>
              <a:t>Design of the ICNALE Spoken: A new database for multi-modal contrastive interlanguage analysis. </a:t>
            </a:r>
            <a:r>
              <a:rPr lang="en-AU" sz="1400" i="1" dirty="0"/>
              <a:t>Learner Corpus Studies in Asia and the World</a:t>
            </a:r>
            <a:r>
              <a:rPr lang="en-AU" sz="1400" dirty="0"/>
              <a:t> 2: 63-76.</a:t>
            </a:r>
          </a:p>
          <a:p>
            <a:pPr indent="-540000"/>
            <a:r>
              <a:rPr lang="en-AU" sz="1400" b="1" dirty="0"/>
              <a:t>Software</a:t>
            </a:r>
          </a:p>
          <a:p>
            <a:pPr indent="-540000"/>
            <a:r>
              <a:rPr lang="en-AU" sz="1400" b="1" dirty="0"/>
              <a:t>R Core Team (2022). </a:t>
            </a:r>
            <a:r>
              <a:rPr lang="en-AU" sz="1400" i="1" dirty="0"/>
              <a:t>R: A language and environment for statistical computing</a:t>
            </a:r>
            <a:r>
              <a:rPr lang="en-AU" sz="1400" dirty="0"/>
              <a:t>. R Foundation for Statistical Computing, Vienna, Austria. (</a:t>
            </a:r>
            <a:r>
              <a:rPr lang="en-AU" sz="1400" dirty="0">
                <a:hlinkClick r:id="rId2"/>
              </a:rPr>
              <a:t>https://www.R-project.org</a:t>
            </a:r>
            <a:r>
              <a:rPr lang="en-AU" sz="1400" dirty="0"/>
              <a:t>)</a:t>
            </a:r>
          </a:p>
          <a:p>
            <a:pPr indent="-540000"/>
            <a:r>
              <a:rPr lang="en-AU" sz="1400" b="1" dirty="0"/>
              <a:t>RStudio Team (2022). </a:t>
            </a:r>
            <a:r>
              <a:rPr lang="en-AU" sz="1400" i="1" dirty="0"/>
              <a:t>RStudio: Integrated Development Environment for R</a:t>
            </a:r>
            <a:r>
              <a:rPr lang="en-AU" sz="1400" dirty="0"/>
              <a:t>. RStudio, PBC: Boston, MA (http://www.rstudio.com)</a:t>
            </a:r>
          </a:p>
          <a:p>
            <a:pPr indent="-540000"/>
            <a:r>
              <a:rPr lang="en-AU" sz="1400" b="1" dirty="0"/>
              <a:t>Bates, D., </a:t>
            </a:r>
            <a:r>
              <a:rPr lang="en-AU" sz="1400" b="1" dirty="0" err="1"/>
              <a:t>Maechler</a:t>
            </a:r>
            <a:r>
              <a:rPr lang="en-AU" sz="1400" b="1" dirty="0"/>
              <a:t>, M., </a:t>
            </a:r>
            <a:r>
              <a:rPr lang="en-AU" sz="1400" b="1" dirty="0" err="1"/>
              <a:t>Bolker</a:t>
            </a:r>
            <a:r>
              <a:rPr lang="en-AU" sz="1400" b="1" dirty="0"/>
              <a:t>, B., &amp; Walker, S. (2015). </a:t>
            </a:r>
            <a:r>
              <a:rPr lang="en-AU" sz="1400" dirty="0"/>
              <a:t>Fitting Linear Mixed-Effects Models Using lme4. </a:t>
            </a:r>
            <a:r>
              <a:rPr lang="en-AU" sz="1400" i="1" dirty="0"/>
              <a:t>Journal of Statistical Software</a:t>
            </a:r>
            <a:r>
              <a:rPr lang="en-AU" sz="1400" dirty="0"/>
              <a:t> 67(1), 1-48.</a:t>
            </a:r>
          </a:p>
          <a:p>
            <a:pPr indent="-540000"/>
            <a:r>
              <a:rPr lang="en-AU" sz="1400" b="1" dirty="0" err="1"/>
              <a:t>Lüdecke</a:t>
            </a:r>
            <a:r>
              <a:rPr lang="en-AU" sz="1400" b="1" dirty="0"/>
              <a:t> D. (2021). </a:t>
            </a:r>
            <a:r>
              <a:rPr lang="en-AU" sz="1400" i="1" dirty="0" err="1"/>
              <a:t>sjPlot</a:t>
            </a:r>
            <a:r>
              <a:rPr lang="en-AU" sz="1400" i="1" dirty="0"/>
              <a:t>: Data Visualization for Statistics in Social Science</a:t>
            </a:r>
            <a:r>
              <a:rPr lang="en-AU" sz="1400" dirty="0"/>
              <a:t>. R package. Version 2.8.10 (</a:t>
            </a:r>
            <a:r>
              <a:rPr lang="en-AU" sz="1400" dirty="0">
                <a:hlinkClick r:id="rId3"/>
              </a:rPr>
              <a:t>https://CRAN.R-project.org/package=sjPlot</a:t>
            </a:r>
            <a:r>
              <a:rPr lang="en-AU" sz="1400" dirty="0"/>
              <a:t>).</a:t>
            </a:r>
          </a:p>
          <a:p>
            <a:pPr indent="-540000"/>
            <a:r>
              <a:rPr lang="en-AU" sz="1400" b="1" dirty="0" err="1"/>
              <a:t>Schiel</a:t>
            </a:r>
            <a:r>
              <a:rPr lang="en-AU" sz="1400" b="1" dirty="0"/>
              <a:t>, F. (1999). </a:t>
            </a:r>
            <a:r>
              <a:rPr lang="en-AU" sz="1400" dirty="0"/>
              <a:t>Automatic Phonetic Transcription of Non-Prompted Speech, </a:t>
            </a:r>
            <a:r>
              <a:rPr lang="en-AU" sz="1400" i="1" dirty="0"/>
              <a:t>Proceedings of the </a:t>
            </a:r>
            <a:r>
              <a:rPr lang="en-AU" sz="1400" i="1" dirty="0" err="1"/>
              <a:t>ICPhS</a:t>
            </a:r>
            <a:r>
              <a:rPr lang="en-AU" sz="1400" i="1" dirty="0"/>
              <a:t> 1999. San Francisco, August 1999</a:t>
            </a:r>
            <a:r>
              <a:rPr lang="en-AU" sz="1400" dirty="0"/>
              <a:t>, 607-610. </a:t>
            </a:r>
          </a:p>
          <a:p>
            <a:pPr indent="-540000"/>
            <a:r>
              <a:rPr lang="en-AU" sz="1400" b="1" dirty="0"/>
              <a:t>Wickham et al., (2019). </a:t>
            </a:r>
            <a:r>
              <a:rPr lang="en-AU" sz="1400" dirty="0"/>
              <a:t>Welcome to the </a:t>
            </a:r>
            <a:r>
              <a:rPr lang="en-AU" sz="1400" dirty="0" err="1"/>
              <a:t>tidyverse</a:t>
            </a:r>
            <a:r>
              <a:rPr lang="en-AU" sz="1400" dirty="0"/>
              <a:t>. </a:t>
            </a:r>
            <a:r>
              <a:rPr lang="en-AU" sz="1400" i="1" dirty="0"/>
              <a:t>Journal of Open Source Software </a:t>
            </a:r>
            <a:r>
              <a:rPr lang="en-AU" sz="1400" dirty="0"/>
              <a:t>4(43): 1686.</a:t>
            </a:r>
          </a:p>
        </p:txBody>
      </p:sp>
      <p:pic>
        <p:nvPicPr>
          <p:cNvPr id="2050" name="Picture 2" descr="The Role of a Software Developer | Technojobs UK">
            <a:extLst>
              <a:ext uri="{FF2B5EF4-FFF2-40B4-BE49-F238E27FC236}">
                <a16:creationId xmlns:a16="http://schemas.microsoft.com/office/drawing/2014/main" id="{2A000A15-6571-3E86-B2FC-1CDE88A24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819" y="0"/>
            <a:ext cx="2282688" cy="15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81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Acknowledgements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7" y="1700213"/>
            <a:ext cx="10801349" cy="4608515"/>
          </a:xfrm>
        </p:spPr>
        <p:txBody>
          <a:bodyPr>
            <a:normAutofit/>
          </a:bodyPr>
          <a:lstStyle/>
          <a:p>
            <a:pPr indent="-540000"/>
            <a:r>
              <a:rPr lang="en-AU" dirty="0"/>
              <a:t>The study is part of a project that Yuki Komiya and Martin Schweinberger worked on at the  University of Queensland. </a:t>
            </a:r>
          </a:p>
          <a:p>
            <a:pPr indent="-540000"/>
            <a:r>
              <a:rPr lang="en-AU" dirty="0"/>
              <a:t>This paper has been submitted to </a:t>
            </a:r>
            <a:r>
              <a:rPr lang="en-AU" i="1" dirty="0"/>
              <a:t>SST2022 - The 18th Australasian International Conference on Speech Science and Technology</a:t>
            </a:r>
            <a:r>
              <a:rPr lang="en-AU" dirty="0"/>
              <a:t>.</a:t>
            </a:r>
          </a:p>
          <a:p>
            <a:pPr indent="-540000"/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C9C735-7744-69EB-142B-3D243C1ABE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4" y="3789040"/>
            <a:ext cx="2389257" cy="2389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D07009-73D4-091E-0F5A-1377EC237C49}"/>
              </a:ext>
            </a:extLst>
          </p:cNvPr>
          <p:cNvSpPr txBox="1"/>
          <p:nvPr/>
        </p:nvSpPr>
        <p:spPr>
          <a:xfrm>
            <a:off x="3359696" y="4383503"/>
            <a:ext cx="4502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Martin Schweinberger</a:t>
            </a:r>
          </a:p>
          <a:p>
            <a:r>
              <a:rPr lang="de-DE" dirty="0">
                <a:hlinkClick r:id="rId3"/>
              </a:rPr>
              <a:t>m.schweinberger@uq.edu.au</a:t>
            </a:r>
            <a:br>
              <a:rPr lang="de-DE" dirty="0"/>
            </a:br>
            <a:r>
              <a:rPr lang="de-DE" dirty="0">
                <a:hlinkClick r:id="rId4"/>
              </a:rPr>
              <a:t>martin.schweinberger@uit.no</a:t>
            </a:r>
            <a:endParaRPr lang="de-DE" dirty="0"/>
          </a:p>
          <a:p>
            <a:r>
              <a:rPr lang="en-AU" dirty="0"/>
              <a:t>https://github.com/MartinSchweinberger</a:t>
            </a:r>
          </a:p>
        </p:txBody>
      </p:sp>
    </p:spTree>
    <p:extLst>
      <p:ext uri="{BB962C8B-B14F-4D97-AF65-F5344CB8AC3E}">
        <p14:creationId xmlns:p14="http://schemas.microsoft.com/office/powerpoint/2010/main" val="343617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ABF80F-8C64-F82F-D737-9E16044513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732" y="5353853"/>
            <a:ext cx="2455946" cy="1224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55531-7E6F-DF44-48F6-4535A9D47E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5629827"/>
            <a:ext cx="3178126" cy="1224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94D5BF-E55E-DC5D-5557-D21DDF3B5F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7"/>
            <a:ext cx="2124464" cy="2124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7DBDC5-F65A-569C-58BD-4925BB36F431}"/>
              </a:ext>
            </a:extLst>
          </p:cNvPr>
          <p:cNvSpPr txBox="1">
            <a:spLocks/>
          </p:cNvSpPr>
          <p:nvPr/>
        </p:nvSpPr>
        <p:spPr>
          <a:xfrm>
            <a:off x="335360" y="2708920"/>
            <a:ext cx="11521280" cy="38884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000" b="1" i="1" dirty="0"/>
              <a:t>Reproducibility in corpus-based computational analyses of learner speech</a:t>
            </a:r>
          </a:p>
          <a:p>
            <a:pPr algn="ctr"/>
            <a:endParaRPr lang="en-AU" sz="2000" b="1" dirty="0">
              <a:solidFill>
                <a:schemeClr val="tx1"/>
              </a:solidFill>
            </a:endParaRPr>
          </a:p>
          <a:p>
            <a:pPr algn="ctr"/>
            <a:br>
              <a:rPr lang="en-AU" sz="3200" dirty="0"/>
            </a:br>
            <a:r>
              <a:rPr lang="en-AU" sz="3200" dirty="0"/>
              <a:t>Martin Schweinberger</a:t>
            </a:r>
            <a:r>
              <a:rPr lang="en-AU" sz="2000" dirty="0">
                <a:solidFill>
                  <a:schemeClr val="tx1"/>
                </a:solidFill>
              </a:rPr>
              <a:t>          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hlinkClick r:id="rId5"/>
              </a:rPr>
              <a:t>m.Schweinberger@uq.edu.au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9DBDDA-D30A-137B-8C77-B050DFE26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515" y="290315"/>
            <a:ext cx="3770000" cy="1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2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Reproducibility</a:t>
            </a:r>
            <a:r>
              <a:rPr lang="de-DE" dirty="0"/>
              <a:t> Crisis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7" y="1700213"/>
            <a:ext cx="6768826" cy="4608515"/>
          </a:xfrm>
        </p:spPr>
        <p:txBody>
          <a:bodyPr/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AU" dirty="0"/>
              <a:t>Controversial ongoing methodological crisis that originated in medicine </a:t>
            </a:r>
            <a:r>
              <a:rPr lang="en-AU" dirty="0">
                <a:solidFill>
                  <a:srgbClr val="999490"/>
                </a:solidFill>
              </a:rPr>
              <a:t>(Ioannidis 2005)</a:t>
            </a:r>
            <a:r>
              <a:rPr lang="en-AU" dirty="0"/>
              <a:t> and swiftly expanded to STEM, the social sciences, and psychology when </a:t>
            </a:r>
            <a:r>
              <a:rPr lang="en-AU" b="1" dirty="0"/>
              <a:t>replications of seminal experiments failed</a:t>
            </a:r>
            <a:r>
              <a:rPr lang="en-AU" dirty="0"/>
              <a:t> - calling into question the reliability of widely accepted published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5" name="Google Shape;567;p50">
            <a:extLst>
              <a:ext uri="{FF2B5EF4-FFF2-40B4-BE49-F238E27FC236}">
                <a16:creationId xmlns:a16="http://schemas.microsoft.com/office/drawing/2014/main" id="{F692F5FD-AF95-1662-2DF6-9ECE5D5C6CD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6281" y="84681"/>
            <a:ext cx="3575720" cy="3272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65;p50">
            <a:extLst>
              <a:ext uri="{FF2B5EF4-FFF2-40B4-BE49-F238E27FC236}">
                <a16:creationId xmlns:a16="http://schemas.microsoft.com/office/drawing/2014/main" id="{797C59A8-2662-EE51-386A-655029D30B1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6570" y="3213209"/>
            <a:ext cx="2645986" cy="14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64;p50">
            <a:extLst>
              <a:ext uri="{FF2B5EF4-FFF2-40B4-BE49-F238E27FC236}">
                <a16:creationId xmlns:a16="http://schemas.microsoft.com/office/drawing/2014/main" id="{1A426A1E-0884-517F-EC6E-A85FDC4CCA11}"/>
              </a:ext>
            </a:extLst>
          </p:cNvPr>
          <p:cNvSpPr txBox="1"/>
          <p:nvPr/>
        </p:nvSpPr>
        <p:spPr>
          <a:xfrm>
            <a:off x="695326" y="4139784"/>
            <a:ext cx="6170400" cy="1477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100" b="1">
                <a:solidFill>
                  <a:schemeClr val="accent1"/>
                </a:solidFill>
              </a:rPr>
              <a:t>Reproducibility is a defining feature of science, but the extent to which it characterizes current research is unknown. </a:t>
            </a:r>
            <a:br>
              <a:rPr lang="en-AU" sz="2100" b="1">
                <a:solidFill>
                  <a:schemeClr val="accent1"/>
                </a:solidFill>
              </a:rPr>
            </a:br>
            <a:r>
              <a:rPr lang="en-AU" sz="2100">
                <a:solidFill>
                  <a:srgbClr val="999490"/>
                </a:solidFill>
              </a:rPr>
              <a:t>(Open Science Collaboration 2015)</a:t>
            </a:r>
            <a:endParaRPr sz="1900">
              <a:solidFill>
                <a:srgbClr val="999490"/>
              </a:solidFill>
            </a:endParaRPr>
          </a:p>
        </p:txBody>
      </p:sp>
      <p:sp>
        <p:nvSpPr>
          <p:cNvPr id="9" name="Google Shape;566;p50">
            <a:extLst>
              <a:ext uri="{FF2B5EF4-FFF2-40B4-BE49-F238E27FC236}">
                <a16:creationId xmlns:a16="http://schemas.microsoft.com/office/drawing/2014/main" id="{980B4813-B8BD-09A5-24C5-59CF0024EF07}"/>
              </a:ext>
            </a:extLst>
          </p:cNvPr>
          <p:cNvSpPr txBox="1"/>
          <p:nvPr/>
        </p:nvSpPr>
        <p:spPr>
          <a:xfrm>
            <a:off x="8400256" y="4832334"/>
            <a:ext cx="3384600" cy="1569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500" b="1">
                <a:solidFill>
                  <a:schemeClr val="accent1"/>
                </a:solidFill>
              </a:rPr>
              <a:t>“More than 70% of researchers have tried and failed to reproduce another scientist’s experiments, and more than half have failed to reproduce their own experiments.” </a:t>
            </a:r>
            <a:r>
              <a:rPr lang="en-AU" sz="1500">
                <a:solidFill>
                  <a:srgbClr val="999490"/>
                </a:solidFill>
              </a:rPr>
              <a:t>(Baker 2016: 452)</a:t>
            </a:r>
            <a:endParaRPr sz="1500">
              <a:solidFill>
                <a:srgbClr val="9994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0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Reproducibility</a:t>
            </a:r>
            <a:r>
              <a:rPr lang="de-DE" dirty="0"/>
              <a:t> Crisis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700213"/>
            <a:ext cx="11305329" cy="4608515"/>
          </a:xfrm>
        </p:spPr>
        <p:txBody>
          <a:bodyPr/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AU" dirty="0"/>
              <a:t>Results and </a:t>
            </a:r>
            <a:r>
              <a:rPr lang="en-AU" b="1" dirty="0"/>
              <a:t>Effects</a:t>
            </a:r>
          </a:p>
          <a:p>
            <a:pPr marL="457200" marR="0" lvl="0" indent="-317499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-AU" dirty="0"/>
              <a:t>Public </a:t>
            </a:r>
            <a:r>
              <a:rPr lang="en-AU" b="1" dirty="0"/>
              <a:t>loss of trust </a:t>
            </a:r>
            <a:r>
              <a:rPr lang="en-AU" dirty="0"/>
              <a:t>in science</a:t>
            </a:r>
          </a:p>
          <a:p>
            <a:pPr marL="457200" marR="0" lvl="0" indent="-317499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-AU" dirty="0"/>
              <a:t>Substantive </a:t>
            </a:r>
            <a:r>
              <a:rPr lang="en-AU" b="1" dirty="0"/>
              <a:t>efforts to improve </a:t>
            </a:r>
            <a:r>
              <a:rPr lang="en-AU" dirty="0"/>
              <a:t>transparency </a:t>
            </a:r>
            <a:br>
              <a:rPr lang="en-AU" dirty="0"/>
            </a:br>
            <a:r>
              <a:rPr lang="en-AU" dirty="0"/>
              <a:t>and reproducibility (in STEM and “hard” social sciences)</a:t>
            </a:r>
          </a:p>
          <a:p>
            <a:pPr marL="457200" marR="0" lvl="0" indent="-2857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900"/>
              <a:buChar char="•"/>
            </a:pPr>
            <a:r>
              <a:rPr lang="en-AU" dirty="0"/>
              <a:t>Examples: increased efforts to support replication, pre-registration, and establishing a culture of sharing &amp; infrastructures for sharing (OSF, GitHub, </a:t>
            </a:r>
            <a:r>
              <a:rPr lang="en-AU" dirty="0" err="1"/>
              <a:t>RNotebooks</a:t>
            </a:r>
            <a:r>
              <a:rPr lang="en-AU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5" name="Google Shape;567;p50">
            <a:extLst>
              <a:ext uri="{FF2B5EF4-FFF2-40B4-BE49-F238E27FC236}">
                <a16:creationId xmlns:a16="http://schemas.microsoft.com/office/drawing/2014/main" id="{F692F5FD-AF95-1662-2DF6-9ECE5D5C6CD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6281" y="84681"/>
            <a:ext cx="3575720" cy="3272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623;p54">
            <a:extLst>
              <a:ext uri="{FF2B5EF4-FFF2-40B4-BE49-F238E27FC236}">
                <a16:creationId xmlns:a16="http://schemas.microsoft.com/office/drawing/2014/main" id="{68DA9923-510D-CD77-89A2-7FFA5A1D48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202" y="5157787"/>
            <a:ext cx="5530126" cy="14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24;p54">
            <a:extLst>
              <a:ext uri="{FF2B5EF4-FFF2-40B4-BE49-F238E27FC236}">
                <a16:creationId xmlns:a16="http://schemas.microsoft.com/office/drawing/2014/main" id="{385ACBE7-F3B0-6A2E-C35F-2C3F4413FC0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7448" y="5466046"/>
            <a:ext cx="1877575" cy="10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25;p54">
            <a:extLst>
              <a:ext uri="{FF2B5EF4-FFF2-40B4-BE49-F238E27FC236}">
                <a16:creationId xmlns:a16="http://schemas.microsoft.com/office/drawing/2014/main" id="{A7F2186D-3801-1052-75C0-1E0D6EEA46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3230" y="5466059"/>
            <a:ext cx="1877575" cy="105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916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Reproducibility</a:t>
            </a:r>
            <a:r>
              <a:rPr lang="de-DE" dirty="0"/>
              <a:t> Crisis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7" y="1700213"/>
            <a:ext cx="6024381" cy="4608515"/>
          </a:xfrm>
        </p:spPr>
        <p:txBody>
          <a:bodyPr/>
          <a:lstStyle/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AU" dirty="0"/>
              <a:t>Problem has been identified in (Corpus Linguistics) </a:t>
            </a:r>
            <a:r>
              <a:rPr lang="en-AU" b="1" dirty="0"/>
              <a:t>BUT focus on data </a:t>
            </a:r>
            <a:r>
              <a:rPr lang="en-AU" dirty="0"/>
              <a:t>(data citation, data sharing) </a:t>
            </a:r>
            <a:r>
              <a:rPr lang="en-AU" b="1" dirty="0"/>
              <a:t>NOT analyses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AU" dirty="0"/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AU" dirty="0"/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AU" sz="1400" dirty="0"/>
              <a:t>see Marsden &amp; </a:t>
            </a:r>
            <a:r>
              <a:rPr lang="en-AU" sz="1400" dirty="0" err="1"/>
              <a:t>Bolibaugh</a:t>
            </a:r>
            <a:r>
              <a:rPr lang="en-AU" sz="1400" dirty="0"/>
              <a:t> 2021 (to the right), document available through: </a:t>
            </a:r>
            <a:r>
              <a:rPr lang="en-AU" sz="1100" dirty="0"/>
              <a:t>https://pure.york.ac.uk/portal/en/publications/reproducibility-and-research-integrity-in-applied-linguistics</a:t>
            </a:r>
            <a:endParaRPr lang="en-A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8" name="Google Shape;649;p56">
            <a:extLst>
              <a:ext uri="{FF2B5EF4-FFF2-40B4-BE49-F238E27FC236}">
                <a16:creationId xmlns:a16="http://schemas.microsoft.com/office/drawing/2014/main" id="{D9A60C44-84BE-F755-ACA1-174EC43C66D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1384" y="2469075"/>
            <a:ext cx="3753575" cy="12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DBEB65-5691-D34C-9143-7EB1AD217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130" y="66009"/>
            <a:ext cx="5413870" cy="3373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347558-536E-1541-BF5B-5A1CCD5C4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635" y="3483874"/>
            <a:ext cx="5472292" cy="11596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29C83C-B2D1-20C4-EF39-61D761B0DE66}"/>
              </a:ext>
            </a:extLst>
          </p:cNvPr>
          <p:cNvSpPr txBox="1"/>
          <p:nvPr/>
        </p:nvSpPr>
        <p:spPr>
          <a:xfrm>
            <a:off x="676788" y="4791923"/>
            <a:ext cx="11179852" cy="1877437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de-DE" sz="2400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de-DE" sz="2400" dirty="0"/>
              <a:t>(Corpus) </a:t>
            </a:r>
            <a:r>
              <a:rPr lang="de-DE" sz="2400" dirty="0" err="1"/>
              <a:t>Linguists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and </a:t>
            </a:r>
            <a:r>
              <a:rPr lang="de-DE" sz="2400" dirty="0" err="1"/>
              <a:t>implement</a:t>
            </a:r>
            <a:r>
              <a:rPr lang="de-DE" sz="2400" dirty="0"/>
              <a:t> transparent </a:t>
            </a:r>
            <a:r>
              <a:rPr lang="de-DE" sz="2400" dirty="0" err="1"/>
              <a:t>workflows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produce</a:t>
            </a:r>
            <a:r>
              <a:rPr lang="de-DE" sz="2400" dirty="0"/>
              <a:t> reliable and </a:t>
            </a:r>
            <a:r>
              <a:rPr lang="de-DE" sz="2400" dirty="0" err="1"/>
              <a:t>replicable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r>
              <a:rPr lang="de-DE" sz="2400" dirty="0"/>
              <a:t>!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12509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improve reproducibility | replicability |</a:t>
            </a:r>
            <a:r>
              <a:rPr lang="en-AU" sz="2800" dirty="0"/>
              <a:t> </a:t>
            </a:r>
            <a:r>
              <a:rPr lang="en-AU" dirty="0"/>
              <a:t>robustness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7" y="1700213"/>
            <a:ext cx="6024381" cy="4608515"/>
          </a:xfrm>
        </p:spPr>
        <p:txBody>
          <a:bodyPr>
            <a:normAutofit fontScale="92500" lnSpcReduction="20000"/>
          </a:bodyPr>
          <a:lstStyle/>
          <a:p>
            <a:pPr marR="0" lvl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</a:pPr>
            <a:r>
              <a:rPr lang="en-AU" sz="2200" b="1" dirty="0"/>
              <a:t>Data management</a:t>
            </a:r>
            <a:endParaRPr lang="en-AU" sz="2200" dirty="0"/>
          </a:p>
          <a:p>
            <a:pPr marL="495301" marR="0" lvl="0" indent="-3429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AU" sz="2200" b="1" dirty="0"/>
              <a:t>File naming</a:t>
            </a:r>
            <a:r>
              <a:rPr lang="en-AU" sz="2200" dirty="0"/>
              <a:t>: consistent and meaningful</a:t>
            </a:r>
          </a:p>
          <a:p>
            <a:pPr marL="457200" marR="0" lvl="0" indent="-304799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Char char="•"/>
            </a:pPr>
            <a:r>
              <a:rPr lang="en-AU" sz="2200" b="1" dirty="0"/>
              <a:t>Folder templates</a:t>
            </a:r>
            <a:r>
              <a:rPr lang="en-AU" sz="2200" dirty="0"/>
              <a:t>: Use templates across teams | labs </a:t>
            </a:r>
          </a:p>
          <a:p>
            <a:pPr marL="457200" marR="0" lvl="0" indent="-304799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Char char="•"/>
            </a:pPr>
            <a:r>
              <a:rPr lang="en-AU" sz="2200" b="1" dirty="0"/>
              <a:t>3-2-1 rule</a:t>
            </a:r>
            <a:r>
              <a:rPr lang="en-AU" sz="2200" dirty="0"/>
              <a:t>: 3 copies of data on 2 media one of which </a:t>
            </a:r>
            <a:br>
              <a:rPr lang="en-AU" sz="2200" dirty="0"/>
            </a:br>
            <a:r>
              <a:rPr lang="en-AU" sz="2200" dirty="0"/>
              <a:t>should be the cloud </a:t>
            </a:r>
          </a:p>
          <a:p>
            <a:pPr marR="0" lvl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</a:pPr>
            <a:r>
              <a:rPr lang="en-AU" sz="2200" b="1" dirty="0"/>
              <a:t>Documentation </a:t>
            </a:r>
          </a:p>
          <a:p>
            <a:pPr marL="457200" marR="0" lvl="0" indent="-304799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Char char="•"/>
            </a:pPr>
            <a:r>
              <a:rPr lang="en-AU" sz="2200" dirty="0"/>
              <a:t>document where to find what</a:t>
            </a:r>
          </a:p>
          <a:p>
            <a:pPr marL="457200" marR="0" lvl="0" indent="-304799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Char char="•"/>
            </a:pPr>
            <a:r>
              <a:rPr lang="en-AU" sz="2200" dirty="0"/>
              <a:t>helpful for on-boarding people </a:t>
            </a:r>
          </a:p>
          <a:p>
            <a:pPr marL="457200" marR="0" lvl="0" indent="-304799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Char char="•"/>
            </a:pPr>
            <a:r>
              <a:rPr lang="en-AU" sz="2200" dirty="0"/>
              <a:t>useful when sharing projects</a:t>
            </a:r>
          </a:p>
          <a:p>
            <a:pPr marL="152401" marR="0" lvl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</a:pPr>
            <a:r>
              <a:rPr lang="en-AU" sz="2000" dirty="0"/>
              <a:t>allows to recover what has been done and helps avoiding data loss (bus factor): how many people can be run over by a bus without the project coming to a halt?)</a:t>
            </a:r>
            <a:endParaRPr lang="en-AU" dirty="0"/>
          </a:p>
        </p:txBody>
      </p:sp>
      <p:pic>
        <p:nvPicPr>
          <p:cNvPr id="4" name="Google Shape;631;p55">
            <a:extLst>
              <a:ext uri="{FF2B5EF4-FFF2-40B4-BE49-F238E27FC236}">
                <a16:creationId xmlns:a16="http://schemas.microsoft.com/office/drawing/2014/main" id="{B6C22633-E9C0-798B-331E-285842A8E77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99738" y="1521925"/>
            <a:ext cx="4292263" cy="347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87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improve reproducibility | replicability |</a:t>
            </a:r>
            <a:r>
              <a:rPr lang="en-AU" sz="2800" dirty="0"/>
              <a:t> </a:t>
            </a:r>
            <a:r>
              <a:rPr lang="en-AU" dirty="0"/>
              <a:t>robustness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7" y="1700213"/>
            <a:ext cx="6408785" cy="4608515"/>
          </a:xfrm>
        </p:spPr>
        <p:txBody>
          <a:bodyPr>
            <a:normAutofit/>
          </a:bodyPr>
          <a:lstStyle/>
          <a:p>
            <a:pPr marR="0" lvl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tabLst>
                <a:tab pos="0" algn="l"/>
              </a:tabLst>
            </a:pPr>
            <a:r>
              <a:rPr lang="en-AU" sz="2200" b="1" dirty="0"/>
              <a:t>FAIR data</a:t>
            </a:r>
          </a:p>
          <a:p>
            <a:pPr lvl="1" indent="-304799">
              <a:lnSpc>
                <a:spcPct val="95000"/>
              </a:lnSpc>
              <a:spcBef>
                <a:spcPts val="1200"/>
              </a:spcBef>
              <a:buSzPts val="1200"/>
            </a:pPr>
            <a:r>
              <a:rPr lang="en-AU" sz="2000" dirty="0"/>
              <a:t>Findable, Accessible, Interoperable, Reusable</a:t>
            </a:r>
          </a:p>
          <a:p>
            <a:pPr lvl="1" indent="-304799">
              <a:lnSpc>
                <a:spcPct val="95000"/>
              </a:lnSpc>
              <a:spcBef>
                <a:spcPts val="1200"/>
              </a:spcBef>
              <a:buSzPts val="1200"/>
            </a:pPr>
            <a:r>
              <a:rPr lang="en-AU" sz="2000" dirty="0"/>
              <a:t>Sharing data (OSF, GitHub, etc.)</a:t>
            </a:r>
          </a:p>
          <a:p>
            <a:pPr marR="0" lvl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</a:pPr>
            <a:r>
              <a:rPr lang="en-AU" sz="2200" b="1" dirty="0"/>
              <a:t>Practice shift</a:t>
            </a:r>
          </a:p>
          <a:p>
            <a:pPr lvl="1" indent="-304799">
              <a:lnSpc>
                <a:spcPct val="95000"/>
              </a:lnSpc>
              <a:spcBef>
                <a:spcPts val="1200"/>
              </a:spcBef>
              <a:buSzPts val="1200"/>
            </a:pPr>
            <a:r>
              <a:rPr lang="en-AU" sz="2000" dirty="0"/>
              <a:t>Pre-registration</a:t>
            </a:r>
          </a:p>
          <a:p>
            <a:pPr lvl="1" indent="-304799">
              <a:lnSpc>
                <a:spcPct val="95000"/>
              </a:lnSpc>
              <a:spcBef>
                <a:spcPts val="1200"/>
              </a:spcBef>
              <a:buSzPts val="1200"/>
            </a:pPr>
            <a:r>
              <a:rPr lang="en-AU" sz="2000" dirty="0"/>
              <a:t>Upskilling for MA students</a:t>
            </a:r>
          </a:p>
          <a:p>
            <a:pPr lvl="1" indent="-304799">
              <a:lnSpc>
                <a:spcPct val="95000"/>
              </a:lnSpc>
              <a:spcBef>
                <a:spcPts val="1200"/>
              </a:spcBef>
              <a:buSzPts val="1200"/>
            </a:pPr>
            <a:r>
              <a:rPr lang="en-AU" sz="2000" dirty="0"/>
              <a:t>Stronger focus on replication studies</a:t>
            </a:r>
          </a:p>
          <a:p>
            <a:pPr lvl="1" indent="-304799">
              <a:lnSpc>
                <a:spcPct val="95000"/>
              </a:lnSpc>
              <a:spcBef>
                <a:spcPts val="1200"/>
              </a:spcBef>
              <a:buSzPts val="1200"/>
            </a:pPr>
            <a:r>
              <a:rPr lang="en-AU" sz="2000" dirty="0"/>
              <a:t>Submitting notebooks | code &amp; data alongside papers</a:t>
            </a:r>
          </a:p>
          <a:p>
            <a:pPr lvl="1" indent="-304799">
              <a:lnSpc>
                <a:spcPct val="95000"/>
              </a:lnSpc>
              <a:spcBef>
                <a:spcPts val="1200"/>
              </a:spcBef>
              <a:buSzPts val="1200"/>
            </a:pPr>
            <a:r>
              <a:rPr lang="en-AU" sz="2000" dirty="0"/>
              <a:t>Acknowledge data sets as research outputs</a:t>
            </a:r>
          </a:p>
        </p:txBody>
      </p:sp>
      <p:pic>
        <p:nvPicPr>
          <p:cNvPr id="4" name="Google Shape;631;p55">
            <a:extLst>
              <a:ext uri="{FF2B5EF4-FFF2-40B4-BE49-F238E27FC236}">
                <a16:creationId xmlns:a16="http://schemas.microsoft.com/office/drawing/2014/main" id="{B6C22633-E9C0-798B-331E-285842A8E77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99738" y="1521925"/>
            <a:ext cx="4292263" cy="347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265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Showcase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7" y="1700213"/>
            <a:ext cx="6912842" cy="4608515"/>
          </a:xfrm>
        </p:spPr>
        <p:txBody>
          <a:bodyPr>
            <a:normAutofit lnSpcReduction="10000"/>
          </a:bodyPr>
          <a:lstStyle/>
          <a:p>
            <a:r>
              <a:rPr lang="en-AU" dirty="0">
                <a:solidFill>
                  <a:srgbClr val="000000"/>
                </a:solidFill>
                <a:effectLst/>
              </a:rPr>
              <a:t>A corpus-based computational analysis of high-front and -back vowel production of L1-Japenese learners of English and L1-English speakers</a:t>
            </a:r>
          </a:p>
          <a:p>
            <a:r>
              <a:rPr lang="en-AU" dirty="0">
                <a:solidFill>
                  <a:srgbClr val="000000"/>
                </a:solidFill>
              </a:rPr>
              <a:t>What have I done?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</a:rPr>
              <a:t>Created a GitHub repository which contains all relevant information (</a:t>
            </a:r>
            <a:r>
              <a:rPr lang="en-AU" dirty="0">
                <a:hlinkClick r:id="rId2"/>
              </a:rPr>
              <a:t>UHH2023EngVwlJpn</a:t>
            </a:r>
            <a:r>
              <a:rPr lang="en-AU" dirty="0">
                <a:solidFill>
                  <a:srgbClr val="00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</a:rPr>
              <a:t>Documented where to find the data and how to download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</a:rPr>
              <a:t>Uploaded the processed data and </a:t>
            </a:r>
            <a:r>
              <a:rPr lang="en-AU" dirty="0"/>
              <a:t>the R notebooks used in processing and analysing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Created and uploaded a </a:t>
            </a:r>
            <a:r>
              <a:rPr lang="en-AU" dirty="0" err="1">
                <a:hlinkClick r:id="rId3"/>
              </a:rPr>
              <a:t>Jupyter</a:t>
            </a:r>
            <a:r>
              <a:rPr lang="en-AU" dirty="0"/>
              <a:t> notebook which allows everyone to perform the analysis (not the </a:t>
            </a:r>
            <a:r>
              <a:rPr lang="en-AU" dirty="0" err="1"/>
              <a:t>preprocessing</a:t>
            </a:r>
            <a:r>
              <a:rPr lang="en-AU" dirty="0"/>
              <a:t>)</a:t>
            </a:r>
          </a:p>
          <a:p>
            <a:r>
              <a:rPr lang="en-AU" dirty="0"/>
              <a:t>The GitHub repo can be accessed via my GitHub repository:</a:t>
            </a:r>
            <a:br>
              <a:rPr lang="en-AU" dirty="0"/>
            </a:br>
            <a:r>
              <a:rPr lang="en-AU" dirty="0">
                <a:hlinkClick r:id="rId4"/>
              </a:rPr>
              <a:t>https://github.com/MartinSchweinberger/UHH2023EngVwlJpn</a:t>
            </a:r>
            <a:endParaRPr lang="en-AU" dirty="0"/>
          </a:p>
          <a:p>
            <a:r>
              <a:rPr lang="en-AU" dirty="0"/>
              <a:t>The associated paper is available </a:t>
            </a:r>
            <a:r>
              <a:rPr lang="en-AU" dirty="0">
                <a:hlinkClick r:id="rId5"/>
              </a:rPr>
              <a:t>here</a:t>
            </a:r>
            <a:r>
              <a:rPr lang="en-AU" dirty="0"/>
              <a:t>.</a:t>
            </a:r>
          </a:p>
        </p:txBody>
      </p:sp>
      <p:pic>
        <p:nvPicPr>
          <p:cNvPr id="5" name="Google Shape;631;p55">
            <a:extLst>
              <a:ext uri="{FF2B5EF4-FFF2-40B4-BE49-F238E27FC236}">
                <a16:creationId xmlns:a16="http://schemas.microsoft.com/office/drawing/2014/main" id="{A4503AFE-D575-B481-BC78-D94CA650FD0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9738" y="1521925"/>
            <a:ext cx="4292263" cy="347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392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2C7B-801F-F44D-05A5-7BC2D46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 and Motivation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D020-A7A4-68B8-8E4D-0BFBA78B6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Pronunciation is a challenge for L2 English learners</a:t>
            </a:r>
          </a:p>
          <a:p>
            <a:r>
              <a:rPr lang="en-AU" dirty="0"/>
              <a:t>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Pronunciation is most immediate and 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Everybody automatically and subconsciously categorizes and infers judgements based on pronunciation (gender, age, cultural background, </a:t>
            </a:r>
            <a:r>
              <a:rPr lang="en-AU" dirty="0" err="1"/>
              <a:t>nativeness</a:t>
            </a:r>
            <a:r>
              <a:rPr lang="en-AU" dirty="0"/>
              <a:t>, socio-economics, education,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Pronunciation is crucial for intelligibility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Pronunciation is affecting real-life opportunities (jobs, partner choice,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152B1-990C-DF38-0919-73D6DA7B18D8}"/>
              </a:ext>
            </a:extLst>
          </p:cNvPr>
          <p:cNvSpPr txBox="1"/>
          <p:nvPr/>
        </p:nvSpPr>
        <p:spPr>
          <a:xfrm>
            <a:off x="839379" y="4760852"/>
            <a:ext cx="10513242" cy="150810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de-DE" sz="2400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de-DE" sz="2400" dirty="0" err="1"/>
              <a:t>Pronunciation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important</a:t>
            </a:r>
            <a:r>
              <a:rPr lang="de-DE" sz="2400" dirty="0"/>
              <a:t> for </a:t>
            </a:r>
            <a:r>
              <a:rPr lang="de-DE" sz="2400" dirty="0" err="1"/>
              <a:t>learners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well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teachers</a:t>
            </a:r>
            <a:r>
              <a:rPr lang="de-DE" sz="2400" dirty="0"/>
              <a:t> of English!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A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76237B-E444-2F99-7FD2-1A9F4A880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428" y="188640"/>
            <a:ext cx="3642844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6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1247A"/>
      </a:accent1>
      <a:accent2>
        <a:srgbClr val="E62645"/>
      </a:accent2>
      <a:accent3>
        <a:srgbClr val="00A2C7"/>
      </a:accent3>
      <a:accent4>
        <a:srgbClr val="EB602B"/>
      </a:accent4>
      <a:accent5>
        <a:srgbClr val="4085C6"/>
      </a:accent5>
      <a:accent6>
        <a:srgbClr val="2EA836"/>
      </a:accent6>
      <a:hlink>
        <a:srgbClr val="51247A"/>
      </a:hlink>
      <a:folHlink>
        <a:srgbClr val="51247A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Q PowerPoint Template v4.potx" id="{EB40B91F-2F7C-4628-893D-3539496D6C6A}" vid="{691CE4A2-4C6F-4895-A94C-37E246F52C87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UQ PowerPoint template</Template>
  <TotalTime>0</TotalTime>
  <Words>2621</Words>
  <Application>Microsoft Office PowerPoint</Application>
  <PresentationFormat>Widescreen</PresentationFormat>
  <Paragraphs>283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Courier New</vt:lpstr>
      <vt:lpstr>Franklin Gothic Medium</vt:lpstr>
      <vt:lpstr>Wingdings</vt:lpstr>
      <vt:lpstr>University of Queensland</vt:lpstr>
      <vt:lpstr>PowerPoint Presentation</vt:lpstr>
      <vt:lpstr>PowerPoint Presentation</vt:lpstr>
      <vt:lpstr>Reproducibility Crisis</vt:lpstr>
      <vt:lpstr>Reproducibility Crisis</vt:lpstr>
      <vt:lpstr>Reproducibility Crisis</vt:lpstr>
      <vt:lpstr>How to improve reproducibility | replicability | robustness</vt:lpstr>
      <vt:lpstr>How to improve reproducibility | replicability | robustness</vt:lpstr>
      <vt:lpstr>Showcase</vt:lpstr>
      <vt:lpstr>Background and Motivation</vt:lpstr>
      <vt:lpstr>Background and Motivation</vt:lpstr>
      <vt:lpstr>Background and Motivation</vt:lpstr>
      <vt:lpstr>Research Gaps | Research Questions</vt:lpstr>
      <vt:lpstr>Research Gaps | Research Questions</vt:lpstr>
      <vt:lpstr>Methodology (Data | Analysis)</vt:lpstr>
      <vt:lpstr>Methodology (Data | Analysis)</vt:lpstr>
      <vt:lpstr>Results</vt:lpstr>
      <vt:lpstr>Results</vt:lpstr>
      <vt:lpstr>Results</vt:lpstr>
      <vt:lpstr>Discussion | Outlook</vt:lpstr>
      <vt:lpstr>Potential Applications</vt:lpstr>
      <vt:lpstr>PowerPoint Presentation</vt:lpstr>
      <vt:lpstr>References</vt:lpstr>
      <vt:lpstr>References</vt:lpstr>
      <vt:lpstr>Data &amp; Software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小宮 裕基</dc:creator>
  <cp:lastModifiedBy>Martin Schweinberger</cp:lastModifiedBy>
  <cp:revision>71</cp:revision>
  <cp:lastPrinted>2023-01-12T21:54:15Z</cp:lastPrinted>
  <dcterms:created xsi:type="dcterms:W3CDTF">2022-04-26T23:20:44Z</dcterms:created>
  <dcterms:modified xsi:type="dcterms:W3CDTF">2023-01-12T21:59:45Z</dcterms:modified>
</cp:coreProperties>
</file>